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13"/>
  </p:notesMasterIdLst>
  <p:handoutMasterIdLst>
    <p:handoutMasterId r:id="rId14"/>
  </p:handoutMasterIdLst>
  <p:sldIdLst>
    <p:sldId id="317" r:id="rId3"/>
    <p:sldId id="292" r:id="rId4"/>
    <p:sldId id="310" r:id="rId5"/>
    <p:sldId id="308" r:id="rId6"/>
    <p:sldId id="309" r:id="rId7"/>
    <p:sldId id="288" r:id="rId8"/>
    <p:sldId id="283" r:id="rId9"/>
    <p:sldId id="318" r:id="rId10"/>
    <p:sldId id="316" r:id="rId11"/>
    <p:sldId id="311" r:id="rId12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5959"/>
    <a:srgbClr val="008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8" autoAdjust="0"/>
    <p:restoredTop sz="95512" autoAdjust="0"/>
  </p:normalViewPr>
  <p:slideViewPr>
    <p:cSldViewPr>
      <p:cViewPr varScale="1">
        <p:scale>
          <a:sx n="115" d="100"/>
          <a:sy n="115" d="100"/>
        </p:scale>
        <p:origin x="8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0332-810F-4672-BAFF-EAFFBC6A5D1B}" type="datetimeFigureOut">
              <a:rPr lang="de-DE" smtClean="0"/>
              <a:t>19.01.2017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E43A8-FE0E-4C01-8204-5E0DFFEA85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556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7481E48-A408-4860-8EF9-E46107252499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768242-0778-42CF-895C-7C3EA06B8F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737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.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ceremony</a:t>
            </a:r>
            <a:r>
              <a:rPr lang="de-DE" baseline="0" dirty="0" smtClean="0"/>
              <a:t> Prof. </a:t>
            </a:r>
            <a:r>
              <a:rPr lang="de-DE" baseline="0" dirty="0" err="1" smtClean="0"/>
              <a:t>Griesshammer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Michael Wadleigh </a:t>
            </a:r>
            <a:r>
              <a:rPr lang="de-DE" baseline="0" dirty="0" err="1" smtClean="0"/>
              <a:t>suggested</a:t>
            </a:r>
            <a:r>
              <a:rPr lang="de-DE" baseline="0" dirty="0" smtClean="0"/>
              <a:t> simple </a:t>
            </a:r>
            <a:r>
              <a:rPr lang="de-DE" baseline="0" dirty="0" err="1" smtClean="0"/>
              <a:t>measures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combat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responsible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limited </a:t>
            </a:r>
            <a:r>
              <a:rPr lang="de-DE" baseline="0" dirty="0" err="1" smtClean="0"/>
              <a:t>resources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planet. After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speeches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visitors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join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reception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organic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food</a:t>
            </a:r>
            <a:r>
              <a:rPr lang="de-DE" baseline="0" dirty="0" smtClean="0"/>
              <a:t>.  In total,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120 People </a:t>
            </a:r>
            <a:r>
              <a:rPr lang="de-DE" baseline="0" dirty="0" err="1" smtClean="0"/>
              <a:t>attended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ceremony</a:t>
            </a:r>
            <a:r>
              <a:rPr lang="de-DE" baseline="0" dirty="0" smtClean="0"/>
              <a:t>. 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68242-0778-42CF-895C-7C3EA06B8F1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8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68242-0778-42CF-895C-7C3EA06B8F1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5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AC7E-FCD0-4E29-A7CB-BBC020F3C553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FE4DA-2E14-41B4-8CDA-5812377A61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-36512" y="-315416"/>
            <a:ext cx="9433048" cy="7272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32" y="260580"/>
            <a:ext cx="2736304" cy="101311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/>
          <a:stretch/>
        </p:blipFill>
        <p:spPr>
          <a:xfrm>
            <a:off x="107504" y="99806"/>
            <a:ext cx="4803848" cy="17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0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BC157-CB0F-4B4A-9898-D08A31E4E5A2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0AE7-55C8-4F10-A7B3-805B551348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08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22180-E73E-4857-AB18-5556D644BF6E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8D4E-6BE6-43D8-AB4B-4D701E85DB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35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7854D-3553-408E-B6AE-0FE0890AD5A3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8DA86-E8AD-4EE0-8C83-FF72118323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555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. Salu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4208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Salutation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8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I.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4208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AutoNum type="romanUcPeriod" startAt="2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Introduction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23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II. What's it all abou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554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3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What's it all about?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57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V. How did we go about i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554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4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How did we go about it?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22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. Arguments for the creation of a National park in the Black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57213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5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Arguments for the creation of a National park in the Black Forest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760133"/>
            <a:ext cx="7886700" cy="34168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50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. The citizen's participation goes on! – Legisl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6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The citizen's participation goes on! – Legislation 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12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I. The inevitable op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7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The inevitable opposition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2"/>
            <a:ext cx="9144000" cy="6837542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691680" y="1417638"/>
            <a:ext cx="4536504" cy="381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>
            <a:lvl1pPr marL="0" indent="0">
              <a:lnSpc>
                <a:spcPts val="3000"/>
              </a:lnSpc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345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II. Our bridge into the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8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Our bridge into the future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9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X.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romanUcPeriod" startAt="9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Conclusion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73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ke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337733" y="270457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7374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FFF8A-B009-44CB-8E4F-D98369F48CF7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00D20-3A4A-4105-93B5-8B33B29737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827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Salu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4208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Salutation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92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4208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AutoNum type="romanUcPeriod" startAt="2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Introduction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59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 What's it all abou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554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3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What's it all about?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77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V. How did we go about i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554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4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How did we go about it?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6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Arguments for the creation of a National park in the Black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57213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5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Arguments for the creation of a National park in the Black Forest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760133"/>
            <a:ext cx="7886700" cy="34168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81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. The citizen's participation goes on! – Legisl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6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The citizen's participation goes on! – Legislation 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2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BE09-AB9F-4328-874F-1BD22A0DC923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F862-CC33-4088-B65A-A0A7523462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873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. The inevitable op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7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The inevitable opposition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I. Our bridge into the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8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Our bridge into the future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37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X.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628650" y="1363663"/>
            <a:ext cx="7812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romanUcPeriod" startAt="9"/>
            </a:pPr>
            <a:r>
              <a:rPr lang="en-US" altLang="de-DE" sz="2800">
                <a:solidFill>
                  <a:srgbClr val="80A320"/>
                </a:solidFill>
                <a:latin typeface="Garamond" panose="02020404030301010803" pitchFamily="18" charset="0"/>
              </a:rPr>
              <a:t>Conclusion</a:t>
            </a:r>
            <a:endParaRPr lang="de-DE" altLang="de-DE" sz="2800">
              <a:solidFill>
                <a:srgbClr val="80A32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628650" y="2277533"/>
            <a:ext cx="7886700" cy="389943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64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337733" y="2704571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356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E2697-1C8C-4180-8D21-71240B121441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946C3-0CC9-463B-B7D5-2DA6DFF691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48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A88B-EA27-41C6-BD1F-3E41B5611475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15D59-9A47-4505-AC1A-A6D7DD53BE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076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B2D1-F3CE-4724-9094-4873D91F44E4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238C-6534-4F93-A737-E148090903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65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2A876-198E-4034-A578-99DA70AB405F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8679-E336-46F9-AAA4-90D6DBBF64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079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3720-6160-417B-884F-D2F6A481D4A2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75496-FAB2-4BBF-8AE5-FAB6B1BA5E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473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9B72-03DF-4825-ACD5-E61EDF8D9CA0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857A-C2FB-458E-ABFC-36CBFB2045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51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19A6-C720-473E-8364-F62A462FEBB9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E8D8-3AFB-45E6-B6D8-DDC9B4FA46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477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A2F8-624A-4303-9EC3-63C1D930E6DE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58D47-A54A-43E0-8457-41A7C32436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055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1583-6AFF-4A41-901B-62A8FDE98E30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AE224-C23E-4A18-A721-685107BB06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81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35C17-E5F6-47CB-81D3-7D76B07FBA78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6D72-04A9-404A-8999-709811DC59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98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BAD9B-1471-4A2D-AF38-161C279075DB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B5429-B693-4AD8-AB9C-34AEBB1638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54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1FE57-BBA1-4551-AB8B-21D5D63CD332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8D11-C76F-41BB-81E2-F05ADE2B1D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1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861B9-549A-4745-98C6-F8CF58D9240B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6BC7E-B7F7-4CC3-8CB5-5D3A1F273B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DC1D3900-9CB0-4EBF-B573-03135F378D3F}" type="datetimeFigureOut">
              <a:rPr lang="de-DE" smtClean="0"/>
              <a:pPr/>
              <a:t>19.01.2017</a:t>
            </a:fld>
            <a:endParaRPr lang="de-DE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B6679FE8-DB71-4F74-BAA9-4D6DA2B842A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5"/>
          <a:stretch/>
        </p:blipFill>
        <p:spPr>
          <a:xfrm>
            <a:off x="1" y="1921933"/>
            <a:ext cx="9119417" cy="49210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65" y="149895"/>
            <a:ext cx="1933315" cy="6290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1"/>
          <a:stretch/>
        </p:blipFill>
        <p:spPr>
          <a:xfrm>
            <a:off x="4736092" y="5913674"/>
            <a:ext cx="3440853" cy="7241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95" y="6005631"/>
            <a:ext cx="1303984" cy="4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8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3559F-496F-4261-81A5-709EE801F692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B7564-9BFD-482C-8333-7DF0AA949F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00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0BCFD9-6EB3-4E4D-8EA3-17CD6AE4EFB5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0D99B2-4993-403E-802A-A135C8CC92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74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78443B-EDFB-4D30-8955-61EAD2662C8A}" type="datetimeFigureOut">
              <a:rPr lang="de-DE"/>
              <a:pPr>
                <a:defRPr/>
              </a:pPr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E33D75-2FEB-40DA-81BC-246FEFF401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055" name="Grafik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1751032"/>
            <a:ext cx="813690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3"/>
                </a:solidFill>
              </a:rPr>
              <a:t>1. Preparation Meeting Young Talents Day </a:t>
            </a:r>
            <a:r>
              <a:rPr lang="en-GB" sz="3200" b="1" dirty="0" smtClean="0">
                <a:solidFill>
                  <a:schemeClr val="accent3"/>
                </a:solidFill>
              </a:rPr>
              <a:t>2017</a:t>
            </a:r>
            <a:br>
              <a:rPr lang="en-GB" sz="3200" b="1" dirty="0" smtClean="0">
                <a:solidFill>
                  <a:schemeClr val="accent3"/>
                </a:solidFill>
              </a:rPr>
            </a:br>
            <a:endParaRPr lang="de-DE" b="1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1600" b="1" dirty="0" smtClean="0">
                <a:solidFill>
                  <a:schemeClr val="accent3"/>
                </a:solidFill>
              </a:rPr>
              <a:t>14:30</a:t>
            </a:r>
            <a:r>
              <a:rPr lang="de-DE" sz="1600" b="1" dirty="0"/>
              <a:t>	</a:t>
            </a:r>
            <a:r>
              <a:rPr lang="de-DE" sz="1600" i="1" dirty="0" smtClean="0"/>
              <a:t>Welcome</a:t>
            </a:r>
            <a:endParaRPr lang="de-DE" sz="16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	</a:t>
            </a:r>
            <a:r>
              <a:rPr lang="en-US" sz="1600" dirty="0" smtClean="0"/>
              <a:t>Introduction of the EEF, ICEL and the Young Talents Day</a:t>
            </a:r>
            <a:endParaRPr lang="en-US" sz="16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 smtClean="0"/>
              <a:t> </a:t>
            </a:r>
            <a:r>
              <a:rPr lang="en-US" sz="1600" b="1" dirty="0"/>
              <a:t>	</a:t>
            </a:r>
            <a:r>
              <a:rPr lang="en-GB" sz="1600" dirty="0"/>
              <a:t>Participation in the Young Talents </a:t>
            </a:r>
            <a:r>
              <a:rPr lang="en-GB" sz="1600" dirty="0" smtClean="0"/>
              <a:t>Day – </a:t>
            </a:r>
            <a:r>
              <a:rPr lang="en-GB" sz="1600" dirty="0"/>
              <a:t>benefits for </a:t>
            </a:r>
            <a:r>
              <a:rPr lang="en-GB" sz="1600" dirty="0" smtClean="0"/>
              <a:t>pupils</a:t>
            </a:r>
          </a:p>
          <a:p>
            <a:pPr>
              <a:spcBef>
                <a:spcPts val="0"/>
              </a:spcBef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/>
              <a:t>	</a:t>
            </a:r>
            <a:r>
              <a:rPr lang="en-GB" sz="1600" dirty="0"/>
              <a:t>“The critical environmental situation in my home country</a:t>
            </a:r>
            <a:r>
              <a:rPr lang="en-GB" sz="1600" dirty="0" smtClean="0"/>
              <a:t>”</a:t>
            </a:r>
          </a:p>
          <a:p>
            <a:pPr>
              <a:spcBef>
                <a:spcPts val="0"/>
              </a:spcBef>
            </a:pPr>
            <a:r>
              <a:rPr lang="en-GB" sz="1600" dirty="0" smtClean="0"/>
              <a:t>	– short lectures of UWC students </a:t>
            </a:r>
            <a:endParaRPr lang="en-US" sz="16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 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1600" b="1" dirty="0" smtClean="0">
                <a:solidFill>
                  <a:schemeClr val="accent3"/>
                </a:solidFill>
              </a:rPr>
              <a:t>15:10 </a:t>
            </a:r>
            <a:r>
              <a:rPr lang="de-DE" sz="1600" b="1" dirty="0"/>
              <a:t>	</a:t>
            </a:r>
            <a:r>
              <a:rPr lang="de-DE" sz="1600" i="1" dirty="0" smtClean="0"/>
              <a:t>Short </a:t>
            </a:r>
            <a:r>
              <a:rPr lang="de-DE" sz="1600" i="1" dirty="0"/>
              <a:t>break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	</a:t>
            </a:r>
            <a:r>
              <a:rPr lang="en-GB" sz="1600" dirty="0"/>
              <a:t>Introduction of different environmental fields of work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                 </a:t>
            </a:r>
            <a:r>
              <a:rPr lang="en-GB" sz="1600" dirty="0" smtClean="0"/>
              <a:t>	Introduction </a:t>
            </a:r>
            <a:r>
              <a:rPr lang="en-GB" sz="1600" dirty="0"/>
              <a:t>of </a:t>
            </a:r>
            <a:r>
              <a:rPr lang="en-GB" sz="1600" dirty="0" smtClean="0"/>
              <a:t>the online platform EnviroNetwork.eu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1600" b="1" dirty="0" smtClean="0">
                <a:solidFill>
                  <a:schemeClr val="accent3"/>
                </a:solidFill>
              </a:rPr>
              <a:t>16:25 </a:t>
            </a:r>
            <a:r>
              <a:rPr lang="en-GB" sz="1600" dirty="0" smtClean="0"/>
              <a:t>	</a:t>
            </a:r>
            <a:r>
              <a:rPr lang="en-GB" sz="1600" i="1" dirty="0" smtClean="0"/>
              <a:t>Closing </a:t>
            </a:r>
            <a:r>
              <a:rPr lang="en-GB" sz="1600" i="1" dirty="0"/>
              <a:t>remarks</a:t>
            </a:r>
            <a:endParaRPr lang="de-DE" sz="1600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54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6648523" cy="34294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3" b="6"/>
          <a:stretch/>
        </p:blipFill>
        <p:spPr>
          <a:xfrm rot="21232416">
            <a:off x="4489418" y="242020"/>
            <a:ext cx="4318210" cy="3104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636912"/>
            <a:ext cx="2281433" cy="380968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8179">
            <a:off x="153771" y="2049596"/>
            <a:ext cx="2713802" cy="45365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597" y="3938957"/>
            <a:ext cx="4756973" cy="27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632" y="148986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algn="ctr" eaLnBrk="1" hangingPunct="1">
              <a:spcAft>
                <a:spcPts val="0"/>
              </a:spcAft>
            </a:pPr>
            <a:r>
              <a:rPr lang="de-DE" sz="60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REVIEW 5th ICEL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979712" y="2856711"/>
            <a:ext cx="7534097" cy="1728192"/>
            <a:chOff x="62239" y="3140207"/>
            <a:chExt cx="7534097" cy="1728192"/>
          </a:xfrm>
        </p:grpSpPr>
        <p:sp>
          <p:nvSpPr>
            <p:cNvPr id="13" name="Rechteck 12"/>
            <p:cNvSpPr/>
            <p:nvPr/>
          </p:nvSpPr>
          <p:spPr>
            <a:xfrm>
              <a:off x="62239" y="3140207"/>
              <a:ext cx="7534097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133910" y="3212976"/>
              <a:ext cx="7383704" cy="1584000"/>
              <a:chOff x="133910" y="3212976"/>
              <a:chExt cx="7383704" cy="1584000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7761" y="3212976"/>
                <a:ext cx="2376000" cy="1584000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1613" y="3212976"/>
                <a:ext cx="2376001" cy="1584000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910" y="3212976"/>
                <a:ext cx="2375999" cy="1584000"/>
              </a:xfrm>
              <a:prstGeom prst="rect">
                <a:avLst/>
              </a:prstGeom>
            </p:spPr>
          </p:pic>
        </p:grpSp>
      </p:grpSp>
      <p:grpSp>
        <p:nvGrpSpPr>
          <p:cNvPr id="16" name="Gruppieren 15"/>
          <p:cNvGrpSpPr/>
          <p:nvPr/>
        </p:nvGrpSpPr>
        <p:grpSpPr>
          <a:xfrm>
            <a:off x="-252536" y="4869160"/>
            <a:ext cx="7534097" cy="1728192"/>
            <a:chOff x="58712" y="4869160"/>
            <a:chExt cx="7534097" cy="1728192"/>
          </a:xfrm>
        </p:grpSpPr>
        <p:sp>
          <p:nvSpPr>
            <p:cNvPr id="15" name="Rechteck 14"/>
            <p:cNvSpPr/>
            <p:nvPr/>
          </p:nvSpPr>
          <p:spPr>
            <a:xfrm>
              <a:off x="58712" y="4869160"/>
              <a:ext cx="7534097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133910" y="4941168"/>
              <a:ext cx="7383701" cy="1584000"/>
              <a:chOff x="133910" y="4941168"/>
              <a:chExt cx="7383701" cy="1584000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7761" y="4941168"/>
                <a:ext cx="2376000" cy="1584000"/>
              </a:xfrm>
              <a:prstGeom prst="rect">
                <a:avLst/>
              </a:prstGeom>
            </p:spPr>
          </p:pic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1612" y="4941168"/>
                <a:ext cx="2375999" cy="1584000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910" y="4941168"/>
                <a:ext cx="2376000" cy="158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531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231496" y="1593004"/>
            <a:ext cx="6552728" cy="5112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20" y="1762202"/>
            <a:ext cx="3472306" cy="23148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7141"/>
          <a:stretch/>
        </p:blipFill>
        <p:spPr>
          <a:xfrm>
            <a:off x="4716016" y="4221088"/>
            <a:ext cx="2893910" cy="23148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/>
          <a:stretch/>
        </p:blipFill>
        <p:spPr>
          <a:xfrm>
            <a:off x="1422741" y="1762202"/>
            <a:ext cx="2458740" cy="23148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741" y="4221088"/>
            <a:ext cx="3077251" cy="23148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23728" y="1049401"/>
            <a:ext cx="590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Opening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Ceremony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Welcome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Reception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Thursday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10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26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813516" y="1683012"/>
            <a:ext cx="7344816" cy="4986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70" y="1801205"/>
            <a:ext cx="3472507" cy="23148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3" y="4221088"/>
            <a:ext cx="3472200" cy="23148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70" y="1801205"/>
            <a:ext cx="3472200" cy="23148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95" y="4221088"/>
            <a:ext cx="3472200" cy="23148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123728" y="1049401"/>
            <a:ext cx="590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Opening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eremony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Welcome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eception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Thursday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accent3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 March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3802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-828600" y="1556792"/>
            <a:ext cx="10873208" cy="2551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187624" y="4149080"/>
            <a:ext cx="5328592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Master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Classes</a:t>
            </a:r>
            <a:endParaRPr lang="de-DE" sz="2000" b="1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Economy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common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good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(Gemeinwohlökonomie)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growing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push-back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against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NGOs </a:t>
            </a:r>
            <a:b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civil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society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Running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succesful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campaign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Fundraising</a:t>
            </a:r>
            <a:endParaRPr lang="de-DE" sz="2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16193" y="4297534"/>
            <a:ext cx="328825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Laureates´Presentations</a:t>
            </a:r>
            <a:endParaRPr lang="de-DE" sz="2000" b="1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Biodiversity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Social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engagement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Climate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change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Renewable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energy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Disarmament</a:t>
            </a:r>
            <a:endParaRPr lang="de-DE" sz="1600" dirty="0" smtClean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SDG´s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de-DE" sz="1600" dirty="0">
              <a:solidFill>
                <a:schemeClr val="bg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98" y="1686885"/>
            <a:ext cx="3472201" cy="23148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40" y="1681864"/>
            <a:ext cx="3472200" cy="23148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36" y="1686885"/>
            <a:ext cx="3471893" cy="23148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23728" y="1049401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Laureates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´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Symposium 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learning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from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others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Friday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11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23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-828600" y="2492896"/>
            <a:ext cx="10873208" cy="3888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94" y="2637312"/>
            <a:ext cx="5400000" cy="36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637312"/>
            <a:ext cx="3339208" cy="360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7544" y="1049401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Discussion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Paris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Climate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Agreement &amp;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Beyond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Global Environmental Laureates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their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Contribution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1,5 °C Goal</a:t>
            </a:r>
          </a:p>
          <a:p>
            <a:pPr algn="ctr">
              <a:spcBef>
                <a:spcPts val="1200"/>
              </a:spcBef>
            </a:pP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Evening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Event: AGROKALYPSE –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movie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screening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Friday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11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0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44191" y="1581481"/>
            <a:ext cx="6840760" cy="50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16" y="1733581"/>
            <a:ext cx="3472200" cy="23148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65" y="1733581"/>
            <a:ext cx="2829200" cy="2314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5818" r="10387"/>
          <a:stretch/>
        </p:blipFill>
        <p:spPr>
          <a:xfrm>
            <a:off x="1292765" y="4214300"/>
            <a:ext cx="2160240" cy="23148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r="1677"/>
          <a:stretch/>
        </p:blipFill>
        <p:spPr>
          <a:xfrm>
            <a:off x="3633205" y="4214300"/>
            <a:ext cx="4220411" cy="23148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91680" y="102434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Young Talents Day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Saturday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12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18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44191" y="1581481"/>
            <a:ext cx="6840760" cy="50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r="5336"/>
          <a:stretch/>
        </p:blipFill>
        <p:spPr>
          <a:xfrm>
            <a:off x="4932040" y="1733581"/>
            <a:ext cx="2926013" cy="23145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5" y="1733581"/>
            <a:ext cx="3472508" cy="2314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5" y="4214300"/>
            <a:ext cx="3471894" cy="23148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/>
          <a:stretch/>
        </p:blipFill>
        <p:spPr>
          <a:xfrm>
            <a:off x="4932040" y="4214300"/>
            <a:ext cx="2922779" cy="23148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691680" y="102434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Young Talents 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Day – Round Table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Discussions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Saturday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12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7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828600" y="1916632"/>
            <a:ext cx="10873208" cy="3888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/>
          <a:stretch/>
        </p:blipFill>
        <p:spPr>
          <a:xfrm>
            <a:off x="-468560" y="2060848"/>
            <a:ext cx="4864153" cy="360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656"/>
          <a:stretch/>
        </p:blipFill>
        <p:spPr>
          <a:xfrm>
            <a:off x="4499992" y="2060848"/>
            <a:ext cx="4896545" cy="36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123728" y="1049401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POWER TO CHANGE –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exlusive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movie</a:t>
            </a:r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premiere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43808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Saturday</a:t>
            </a:r>
            <a:r>
              <a:rPr lang="de-DE" sz="3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12 March</a:t>
            </a:r>
            <a:endParaRPr lang="de-D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37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Bildschirmpräsentation (4:3)</PresentationFormat>
  <Paragraphs>45</Paragraphs>
  <Slides>10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Times New Roman</vt:lpstr>
      <vt:lpstr>Trebuchet MS</vt:lpstr>
      <vt:lpstr>Larissa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FWTM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Joos Hanna</dc:creator>
  <cp:lastModifiedBy>Xu Jeannette</cp:lastModifiedBy>
  <cp:revision>128</cp:revision>
  <cp:lastPrinted>2016-05-09T09:42:50Z</cp:lastPrinted>
  <dcterms:created xsi:type="dcterms:W3CDTF">2013-03-11T16:16:02Z</dcterms:created>
  <dcterms:modified xsi:type="dcterms:W3CDTF">2017-01-19T09:38:01Z</dcterms:modified>
</cp:coreProperties>
</file>