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1" r:id="rId3"/>
    <p:sldId id="260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57" r:id="rId12"/>
    <p:sldId id="258" r:id="rId13"/>
    <p:sldId id="269" r:id="rId14"/>
    <p:sldId id="270" r:id="rId15"/>
    <p:sldId id="271" r:id="rId16"/>
    <p:sldId id="272" r:id="rId17"/>
    <p:sldId id="274" r:id="rId18"/>
    <p:sldId id="273" r:id="rId19"/>
    <p:sldId id="276" r:id="rId20"/>
    <p:sldId id="278" r:id="rId21"/>
    <p:sldId id="281" r:id="rId22"/>
    <p:sldId id="280" r:id="rId23"/>
    <p:sldId id="275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93" autoAdjust="0"/>
    <p:restoredTop sz="94660"/>
  </p:normalViewPr>
  <p:slideViewPr>
    <p:cSldViewPr snapToGrid="0">
      <p:cViewPr varScale="1">
        <p:scale>
          <a:sx n="90" d="100"/>
          <a:sy n="90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C57AD-DEA7-4BF9-83FD-4E32B69D7AC3}" type="datetimeFigureOut">
              <a:rPr lang="en-US" smtClean="0"/>
              <a:t>19-Jan-17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29D94-9017-414F-BC05-A21B810D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91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E321-A95D-4E0B-A9AE-DE8C03BAB5B1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1101-8F51-4D35-A22A-EA36A3BC2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6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E321-A95D-4E0B-A9AE-DE8C03BAB5B1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1101-8F51-4D35-A22A-EA36A3BC2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31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E321-A95D-4E0B-A9AE-DE8C03BAB5B1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1101-8F51-4D35-A22A-EA36A3BC2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52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E321-A95D-4E0B-A9AE-DE8C03BAB5B1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1101-8F51-4D35-A22A-EA36A3BC2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43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E321-A95D-4E0B-A9AE-DE8C03BAB5B1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1101-8F51-4D35-A22A-EA36A3BC2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25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E321-A95D-4E0B-A9AE-DE8C03BAB5B1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1101-8F51-4D35-A22A-EA36A3BC2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61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E321-A95D-4E0B-A9AE-DE8C03BAB5B1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1101-8F51-4D35-A22A-EA36A3BC2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332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E321-A95D-4E0B-A9AE-DE8C03BAB5B1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1101-8F51-4D35-A22A-EA36A3BC2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71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E321-A95D-4E0B-A9AE-DE8C03BAB5B1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1101-8F51-4D35-A22A-EA36A3BC2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83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E321-A95D-4E0B-A9AE-DE8C03BAB5B1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1101-8F51-4D35-A22A-EA36A3BC2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72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E321-A95D-4E0B-A9AE-DE8C03BAB5B1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1101-8F51-4D35-A22A-EA36A3BC2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66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6E321-A95D-4E0B-A9AE-DE8C03BAB5B1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C1101-8F51-4D35-A22A-EA36A3BC2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06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0982" y="3355200"/>
            <a:ext cx="7772400" cy="2387600"/>
          </a:xfrm>
        </p:spPr>
        <p:txBody>
          <a:bodyPr/>
          <a:lstStyle/>
          <a:p>
            <a:r>
              <a:rPr lang="en-GB" dirty="0"/>
              <a:t>Introduction to Topics and Laureates</a:t>
            </a:r>
          </a:p>
        </p:txBody>
      </p:sp>
      <p:sp>
        <p:nvSpPr>
          <p:cNvPr id="4" name="AutoShape 2" descr="Header 6th ICEL 201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8" y="1294404"/>
            <a:ext cx="8931549" cy="263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48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567" y="216568"/>
            <a:ext cx="4253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Sustainable </a:t>
            </a:r>
            <a:br>
              <a:rPr lang="en-US" sz="3600" b="1" dirty="0"/>
            </a:br>
            <a:r>
              <a:rPr lang="en-US" sz="3600" b="1" dirty="0"/>
              <a:t>Land Management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1633465"/>
            <a:ext cx="44697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every year an area four times the size of Baden-Württemberg is lost due to </a:t>
            </a:r>
            <a:r>
              <a:rPr lang="en-US" sz="3200" b="1" i="1" dirty="0"/>
              <a:t>desertification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sustainable land management includes planting trees and protecting the soil</a:t>
            </a:r>
          </a:p>
        </p:txBody>
      </p:sp>
      <p:pic>
        <p:nvPicPr>
          <p:cNvPr id="5" name="Picture 4" descr="https://www.adb.org/sites/default/files/styles/content_media/public/content-media/8843-12-things-organic-farming.jpg?itok=RT4fPo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8" r="31871"/>
          <a:stretch/>
        </p:blipFill>
        <p:spPr bwMode="auto">
          <a:xfrm>
            <a:off x="4469781" y="28890"/>
            <a:ext cx="4674220" cy="682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14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28068"/>
            <a:ext cx="4469781" cy="4187222"/>
          </a:xfrm>
        </p:spPr>
        <p:txBody>
          <a:bodyPr>
            <a:noAutofit/>
          </a:bodyPr>
          <a:lstStyle/>
          <a:p>
            <a:pPr algn="ctr"/>
            <a:r>
              <a:rPr lang="en-GB" sz="9600" b="1" dirty="0"/>
              <a:t>Climate Change</a:t>
            </a:r>
          </a:p>
        </p:txBody>
      </p:sp>
      <p:pic>
        <p:nvPicPr>
          <p:cNvPr id="1028" name="Picture 4" descr="Image result for climate chan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6"/>
          <a:stretch/>
        </p:blipFill>
        <p:spPr bwMode="auto">
          <a:xfrm>
            <a:off x="4516978" y="0"/>
            <a:ext cx="4627022" cy="684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268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climate chan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6"/>
          <a:stretch/>
        </p:blipFill>
        <p:spPr bwMode="auto">
          <a:xfrm>
            <a:off x="4516978" y="0"/>
            <a:ext cx="4627022" cy="684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6567" y="216568"/>
            <a:ext cx="4253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Climate Change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1633465"/>
            <a:ext cx="44697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Human emissions of </a:t>
            </a:r>
            <a:r>
              <a:rPr lang="en-US" sz="3200" b="1" i="1" dirty="0"/>
              <a:t>greenhouse gases</a:t>
            </a:r>
            <a:r>
              <a:rPr lang="en-US" sz="3200" dirty="0"/>
              <a:t> cause an increase in global temperatures</a:t>
            </a:r>
            <a:br>
              <a:rPr lang="en-US" sz="3200" dirty="0"/>
            </a:b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i="1" dirty="0"/>
              <a:t>Greenhouse gases</a:t>
            </a:r>
            <a:r>
              <a:rPr lang="en-US" sz="3200" dirty="0"/>
              <a:t> are produced by activities such as burning fossil fuels and cutting down trees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78185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climate chan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6"/>
          <a:stretch/>
        </p:blipFill>
        <p:spPr bwMode="auto">
          <a:xfrm>
            <a:off x="4516978" y="0"/>
            <a:ext cx="4627022" cy="684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6567" y="216568"/>
            <a:ext cx="4253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Climate Change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261363"/>
            <a:ext cx="45169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It causes rising</a:t>
            </a:r>
            <a:r>
              <a:rPr lang="en-US" sz="3200" i="1" dirty="0"/>
              <a:t> </a:t>
            </a:r>
            <a:r>
              <a:rPr lang="en-US" sz="3200" b="1" i="1" dirty="0"/>
              <a:t>sea levels</a:t>
            </a:r>
            <a:r>
              <a:rPr lang="en-US" sz="3200" dirty="0"/>
              <a:t>, </a:t>
            </a:r>
            <a:r>
              <a:rPr lang="en-US" sz="3200" b="1" i="1" dirty="0"/>
              <a:t>desertification</a:t>
            </a:r>
            <a:r>
              <a:rPr lang="en-US" sz="3200" dirty="0"/>
              <a:t>, </a:t>
            </a:r>
            <a:r>
              <a:rPr lang="en-US" sz="3200" b="1" i="1" dirty="0"/>
              <a:t>droughts</a:t>
            </a:r>
            <a:r>
              <a:rPr lang="en-US" sz="3200" dirty="0"/>
              <a:t> and more frequent </a:t>
            </a:r>
            <a:r>
              <a:rPr lang="en-US" sz="3200" b="1" i="1" dirty="0"/>
              <a:t>extreme weather</a:t>
            </a:r>
            <a:r>
              <a:rPr lang="en-US" sz="3200" dirty="0"/>
              <a:t> events 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Poor people and developing countries will be most affected </a:t>
            </a:r>
          </a:p>
        </p:txBody>
      </p:sp>
    </p:spTree>
    <p:extLst>
      <p:ext uri="{BB962C8B-B14F-4D97-AF65-F5344CB8AC3E}">
        <p14:creationId xmlns:p14="http://schemas.microsoft.com/office/powerpoint/2010/main" val="67838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28068"/>
            <a:ext cx="4469781" cy="4187222"/>
          </a:xfrm>
        </p:spPr>
        <p:txBody>
          <a:bodyPr>
            <a:noAutofit/>
          </a:bodyPr>
          <a:lstStyle/>
          <a:p>
            <a:pPr algn="ctr"/>
            <a:r>
              <a:rPr lang="en-GB" sz="7200" b="1" dirty="0"/>
              <a:t>Sustainable </a:t>
            </a:r>
            <a:r>
              <a:rPr lang="en-GB" sz="8800" b="1" dirty="0"/>
              <a:t>Energy</a:t>
            </a:r>
          </a:p>
        </p:txBody>
      </p:sp>
      <p:pic>
        <p:nvPicPr>
          <p:cNvPr id="7170" name="Picture 2" descr="http://constantine.typepad.com/.a/6a0120a7fc3be9970b01b7c742867a970b-p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92"/>
          <a:stretch/>
        </p:blipFill>
        <p:spPr bwMode="auto">
          <a:xfrm>
            <a:off x="4469781" y="1"/>
            <a:ext cx="46742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917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567" y="216568"/>
            <a:ext cx="4253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Sustainable Energy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1152203"/>
            <a:ext cx="446977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i="1" dirty="0"/>
              <a:t>Fossil fuels</a:t>
            </a:r>
            <a:r>
              <a:rPr lang="en-US" sz="3200" dirty="0"/>
              <a:t> – coal, oil and gas – provide 80% of the energy globally</a:t>
            </a:r>
            <a:br>
              <a:rPr lang="en-US" sz="3200" dirty="0"/>
            </a:b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Burning fossil fuels causes 65% of all </a:t>
            </a:r>
            <a:r>
              <a:rPr lang="en-US" sz="3200" b="1" dirty="0"/>
              <a:t>greenhouse gas emissions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Air pollution killed 5.5 million people in 2016</a:t>
            </a:r>
            <a:endParaRPr lang="en-US" sz="3200" b="1" i="1" dirty="0"/>
          </a:p>
        </p:txBody>
      </p:sp>
      <p:pic>
        <p:nvPicPr>
          <p:cNvPr id="6" name="Picture 2" descr="http://constantine.typepad.com/.a/6a0120a7fc3be9970b01b7c742867a970b-p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92"/>
          <a:stretch/>
        </p:blipFill>
        <p:spPr bwMode="auto">
          <a:xfrm>
            <a:off x="4469781" y="1"/>
            <a:ext cx="46742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7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567" y="216568"/>
            <a:ext cx="4253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Climate Change</a:t>
            </a:r>
          </a:p>
        </p:txBody>
      </p:sp>
      <p:pic>
        <p:nvPicPr>
          <p:cNvPr id="6" name="Picture 2" descr="http://constantine.typepad.com/.a/6a0120a7fc3be9970b01b7c742867a970b-p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92"/>
          <a:stretch/>
        </p:blipFill>
        <p:spPr bwMode="auto">
          <a:xfrm>
            <a:off x="4469781" y="1"/>
            <a:ext cx="46742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" y="1079466"/>
            <a:ext cx="44697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i="1" dirty="0"/>
              <a:t>Renewable sources </a:t>
            </a:r>
            <a:r>
              <a:rPr lang="en-US" sz="3200" dirty="0"/>
              <a:t>– e.g. wind and solar – currently provide 13% of the energy globally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solar energy is now cheaper than coal in many parts of the world</a:t>
            </a:r>
          </a:p>
        </p:txBody>
      </p:sp>
    </p:spTree>
    <p:extLst>
      <p:ext uri="{BB962C8B-B14F-4D97-AF65-F5344CB8AC3E}">
        <p14:creationId xmlns:p14="http://schemas.microsoft.com/office/powerpoint/2010/main" val="315404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" y="70844"/>
            <a:ext cx="9039535" cy="66685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22169"/>
            <a:ext cx="6959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Environmental Laureates – </a:t>
            </a:r>
          </a:p>
          <a:p>
            <a:pPr algn="ctr"/>
            <a:r>
              <a:rPr lang="en-US" sz="3600" b="1" dirty="0"/>
              <a:t>Biodiversity &amp; Conservation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851" y="122169"/>
            <a:ext cx="2647950" cy="104775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0" name="Group 9"/>
          <p:cNvGrpSpPr/>
          <p:nvPr/>
        </p:nvGrpSpPr>
        <p:grpSpPr>
          <a:xfrm>
            <a:off x="5523362" y="3647661"/>
            <a:ext cx="3550863" cy="2152724"/>
            <a:chOff x="5523362" y="3647661"/>
            <a:chExt cx="3550863" cy="2152724"/>
          </a:xfrm>
        </p:grpSpPr>
        <p:sp>
          <p:nvSpPr>
            <p:cNvPr id="9" name="Rectangle 8"/>
            <p:cNvSpPr/>
            <p:nvPr/>
          </p:nvSpPr>
          <p:spPr>
            <a:xfrm>
              <a:off x="5523362" y="3647661"/>
              <a:ext cx="3503439" cy="2136913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Akon_Mathew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42" r="17335" b="50682"/>
            <a:stretch/>
          </p:blipFill>
          <p:spPr bwMode="auto">
            <a:xfrm>
              <a:off x="5679786" y="3720963"/>
              <a:ext cx="1001489" cy="102000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6710992" y="3647661"/>
              <a:ext cx="2363233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u="sng" dirty="0">
                  <a:solidFill>
                    <a:prstClr val="black"/>
                  </a:solidFill>
                </a:rPr>
                <a:t>Mathew Akon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Papua New Guinea</a:t>
              </a:r>
            </a:p>
            <a:p>
              <a:r>
                <a:rPr lang="en-US" b="1" i="1" dirty="0" err="1">
                  <a:solidFill>
                    <a:prstClr val="black"/>
                  </a:solidFill>
                </a:rPr>
                <a:t>Tenkile</a:t>
              </a:r>
              <a:r>
                <a:rPr lang="en-US" b="1" i="1" dirty="0">
                  <a:solidFill>
                    <a:prstClr val="black"/>
                  </a:solidFill>
                </a:rPr>
                <a:t> Conservation Alliance</a:t>
              </a:r>
              <a:endParaRPr lang="en-US" b="1" i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53079" y="4877055"/>
              <a:ext cx="347372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/>
                <a:t>Protecting endangered </a:t>
              </a:r>
              <a:br>
                <a:rPr lang="en-US" i="1" dirty="0"/>
              </a:br>
              <a:r>
                <a:rPr lang="en-US" i="1" dirty="0"/>
                <a:t>species as a government </a:t>
              </a:r>
              <a:br>
                <a:rPr lang="en-US" i="1" dirty="0"/>
              </a:br>
              <a:r>
                <a:rPr lang="en-US" i="1" dirty="0"/>
                <a:t>liaison officer </a:t>
              </a:r>
            </a:p>
          </p:txBody>
        </p:sp>
        <p:pic>
          <p:nvPicPr>
            <p:cNvPr id="1028" name="Picture 4" descr="Image result for tenkile tree kangaro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376" y="4716117"/>
              <a:ext cx="634781" cy="962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244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23024" y="278780"/>
          <a:ext cx="8642199" cy="6434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474">
                  <a:extLst>
                    <a:ext uri="{9D8B030D-6E8A-4147-A177-3AD203B41FA5}">
                      <a16:colId xmlns:a16="http://schemas.microsoft.com/office/drawing/2014/main" val="3352614089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448837056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1397600708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3162921277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1067652622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267220178"/>
                    </a:ext>
                  </a:extLst>
                </a:gridCol>
              </a:tblGrid>
              <a:tr h="12790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 / </a:t>
                      </a:r>
                      <a:r>
                        <a:rPr lang="en-US" sz="20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</a:t>
                      </a: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cations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 and Law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 Engage-</a:t>
                      </a:r>
                      <a:b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ment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Science  &amp; 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Techno-</a:t>
                      </a:r>
                      <a:r>
                        <a:rPr lang="en-GB" sz="20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logies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Private Sector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2485070"/>
                  </a:ext>
                </a:extLst>
              </a:tr>
              <a:tr h="1317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Biodiversity &amp; Nature Conservation</a:t>
                      </a:r>
                      <a:endParaRPr lang="en-GB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389955"/>
                  </a:ext>
                </a:extLst>
              </a:tr>
              <a:tr h="1279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Sustainable Land Management</a:t>
                      </a:r>
                      <a:endParaRPr lang="en-GB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124166"/>
                  </a:ext>
                </a:extLst>
              </a:tr>
              <a:tr h="1279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Climate Change</a:t>
                      </a:r>
                      <a:r>
                        <a:rPr lang="en-GB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269483"/>
                  </a:ext>
                </a:extLst>
              </a:tr>
              <a:tr h="1279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Sustainable Energy</a:t>
                      </a:r>
                      <a:r>
                        <a:rPr lang="en-GB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70079"/>
                  </a:ext>
                </a:extLst>
              </a:tr>
            </a:tbl>
          </a:graphicData>
        </a:graphic>
      </p:graphicFrame>
      <p:pic>
        <p:nvPicPr>
          <p:cNvPr id="10" name="Picture 9" descr="Akon_Math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2" r="17335" b="50682"/>
          <a:stretch/>
        </p:blipFill>
        <p:spPr bwMode="auto">
          <a:xfrm>
            <a:off x="3292589" y="1600079"/>
            <a:ext cx="1204107" cy="1226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kon_Math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2" r="17335" b="50682"/>
          <a:stretch/>
        </p:blipFill>
        <p:spPr bwMode="auto">
          <a:xfrm>
            <a:off x="4703634" y="1600079"/>
            <a:ext cx="1204107" cy="1226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92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" y="70844"/>
            <a:ext cx="9039535" cy="66685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22169"/>
            <a:ext cx="6959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Environmental Laureates – </a:t>
            </a:r>
          </a:p>
          <a:p>
            <a:pPr algn="ctr"/>
            <a:r>
              <a:rPr lang="en-US" sz="3600" b="1" dirty="0"/>
              <a:t>Biodiversity &amp; Conservation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851" y="122169"/>
            <a:ext cx="2647950" cy="104775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5" name="Group 24"/>
          <p:cNvGrpSpPr/>
          <p:nvPr/>
        </p:nvGrpSpPr>
        <p:grpSpPr>
          <a:xfrm>
            <a:off x="271326" y="2157079"/>
            <a:ext cx="3572510" cy="2136913"/>
            <a:chOff x="190279" y="2803410"/>
            <a:chExt cx="3572510" cy="2136913"/>
          </a:xfrm>
        </p:grpSpPr>
        <p:sp>
          <p:nvSpPr>
            <p:cNvPr id="16" name="Rectangle 15"/>
            <p:cNvSpPr/>
            <p:nvPr/>
          </p:nvSpPr>
          <p:spPr>
            <a:xfrm>
              <a:off x="211926" y="2803410"/>
              <a:ext cx="3503439" cy="2136913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90279" y="2803410"/>
              <a:ext cx="3572510" cy="2136913"/>
              <a:chOff x="190279" y="2787599"/>
              <a:chExt cx="3572510" cy="2136913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399556" y="2787599"/>
                <a:ext cx="2363233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u="sng" dirty="0">
                    <a:solidFill>
                      <a:prstClr val="black"/>
                    </a:solidFill>
                  </a:rPr>
                  <a:t>Luciano </a:t>
                </a:r>
                <a:r>
                  <a:rPr lang="en-US" sz="2400" u="sng" dirty="0" err="1">
                    <a:solidFill>
                      <a:prstClr val="black"/>
                    </a:solidFill>
                  </a:rPr>
                  <a:t>Iribarren</a:t>
                </a:r>
                <a:endParaRPr lang="en-US" sz="2400" u="sng" dirty="0">
                  <a:solidFill>
                    <a:prstClr val="black"/>
                  </a:solidFill>
                </a:endParaRPr>
              </a:p>
              <a:p>
                <a:r>
                  <a:rPr lang="en-US" dirty="0">
                    <a:solidFill>
                      <a:prstClr val="black"/>
                    </a:solidFill>
                  </a:rPr>
                  <a:t>Argentina</a:t>
                </a:r>
              </a:p>
              <a:p>
                <a:r>
                  <a:rPr lang="en-US" b="1" i="1" dirty="0">
                    <a:solidFill>
                      <a:prstClr val="black"/>
                    </a:solidFill>
                  </a:rPr>
                  <a:t>University of Buenos Aires</a:t>
                </a:r>
                <a:endParaRPr lang="en-US" b="1" i="1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90279" y="4001182"/>
                <a:ext cx="347372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i="1" dirty="0"/>
                  <a:t>Scientist &amp; educator </a:t>
                </a:r>
                <a:br>
                  <a:rPr lang="en-US" i="1" dirty="0"/>
                </a:br>
                <a:r>
                  <a:rPr lang="en-US" i="1" dirty="0"/>
                  <a:t>coordinating outreach programs for wetland restoration</a:t>
                </a:r>
              </a:p>
            </p:txBody>
          </p:sp>
          <p:pic>
            <p:nvPicPr>
              <p:cNvPr id="1030" name="Picture 6" descr="Iribarren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190" b="17865"/>
              <a:stretch/>
            </p:blipFill>
            <p:spPr bwMode="auto">
              <a:xfrm>
                <a:off x="299263" y="2860901"/>
                <a:ext cx="1022081" cy="995154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91027" y="3750453"/>
                <a:ext cx="844826" cy="6336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273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3024" y="278780"/>
          <a:ext cx="8642199" cy="6434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474">
                  <a:extLst>
                    <a:ext uri="{9D8B030D-6E8A-4147-A177-3AD203B41FA5}">
                      <a16:colId xmlns:a16="http://schemas.microsoft.com/office/drawing/2014/main" val="3352614089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448837056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1397600708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3162921277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1067652622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267220178"/>
                    </a:ext>
                  </a:extLst>
                </a:gridCol>
              </a:tblGrid>
              <a:tr h="12790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 / </a:t>
                      </a:r>
                      <a:r>
                        <a:rPr lang="en-US" sz="20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</a:t>
                      </a: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cations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 and Law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 Engage-</a:t>
                      </a:r>
                      <a:b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ment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Science  &amp; 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Techno-</a:t>
                      </a:r>
                      <a:r>
                        <a:rPr lang="en-GB" sz="20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logies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Private Sector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2485070"/>
                  </a:ext>
                </a:extLst>
              </a:tr>
              <a:tr h="1317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Biodiversity &amp; Nature Conservation</a:t>
                      </a:r>
                      <a:endParaRPr lang="en-GB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389955"/>
                  </a:ext>
                </a:extLst>
              </a:tr>
              <a:tr h="1279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Sustainable Land Management</a:t>
                      </a:r>
                      <a:endParaRPr lang="en-GB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124166"/>
                  </a:ext>
                </a:extLst>
              </a:tr>
              <a:tr h="1279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Climate Change</a:t>
                      </a:r>
                      <a:r>
                        <a:rPr lang="en-GB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269483"/>
                  </a:ext>
                </a:extLst>
              </a:tr>
              <a:tr h="1279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Sustainable Energy</a:t>
                      </a:r>
                      <a:r>
                        <a:rPr lang="en-GB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7007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806497" y="278780"/>
            <a:ext cx="7058725" cy="6434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23024" y="1538868"/>
            <a:ext cx="1672683" cy="1326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23024" y="2865863"/>
            <a:ext cx="1672683" cy="1326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23024" y="4125951"/>
            <a:ext cx="1672683" cy="1326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223024" y="5452946"/>
            <a:ext cx="1672683" cy="1326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813715" y="2793382"/>
            <a:ext cx="43824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Four general topic areas</a:t>
            </a:r>
          </a:p>
        </p:txBody>
      </p:sp>
      <p:sp>
        <p:nvSpPr>
          <p:cNvPr id="14" name="Arrow: Striped Right 13"/>
          <p:cNvSpPr/>
          <p:nvPr/>
        </p:nvSpPr>
        <p:spPr>
          <a:xfrm rot="10800000">
            <a:off x="1895707" y="2943922"/>
            <a:ext cx="1583473" cy="162807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4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23024" y="278780"/>
          <a:ext cx="8642199" cy="6434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474">
                  <a:extLst>
                    <a:ext uri="{9D8B030D-6E8A-4147-A177-3AD203B41FA5}">
                      <a16:colId xmlns:a16="http://schemas.microsoft.com/office/drawing/2014/main" val="3352614089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448837056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1397600708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3162921277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1067652622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267220178"/>
                    </a:ext>
                  </a:extLst>
                </a:gridCol>
              </a:tblGrid>
              <a:tr h="12790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 / </a:t>
                      </a:r>
                      <a:r>
                        <a:rPr lang="en-US" sz="20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</a:t>
                      </a: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cations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 and Law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 Engage-</a:t>
                      </a:r>
                      <a:b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ment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Science  &amp; 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Techno-</a:t>
                      </a:r>
                      <a:r>
                        <a:rPr lang="en-GB" sz="20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logies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Private Sector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2485070"/>
                  </a:ext>
                </a:extLst>
              </a:tr>
              <a:tr h="1317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Biodiversity &amp; Nature Conservation</a:t>
                      </a:r>
                      <a:endParaRPr lang="en-GB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389955"/>
                  </a:ext>
                </a:extLst>
              </a:tr>
              <a:tr h="1279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Sustainable Land Management</a:t>
                      </a:r>
                      <a:endParaRPr lang="en-GB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124166"/>
                  </a:ext>
                </a:extLst>
              </a:tr>
              <a:tr h="1279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Climate Change</a:t>
                      </a:r>
                      <a:r>
                        <a:rPr lang="en-GB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269483"/>
                  </a:ext>
                </a:extLst>
              </a:tr>
              <a:tr h="1279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Sustainable Energy</a:t>
                      </a:r>
                      <a:r>
                        <a:rPr lang="en-GB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70079"/>
                  </a:ext>
                </a:extLst>
              </a:tr>
            </a:tbl>
          </a:graphicData>
        </a:graphic>
      </p:graphicFrame>
      <p:pic>
        <p:nvPicPr>
          <p:cNvPr id="10" name="Picture 9" descr="Akon_Math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2" r="17335" b="50682"/>
          <a:stretch/>
        </p:blipFill>
        <p:spPr bwMode="auto">
          <a:xfrm>
            <a:off x="3292589" y="1600079"/>
            <a:ext cx="1204107" cy="1226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kon_Math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2" r="17335" b="50682"/>
          <a:stretch/>
        </p:blipFill>
        <p:spPr bwMode="auto">
          <a:xfrm>
            <a:off x="4703634" y="1600079"/>
            <a:ext cx="1204107" cy="1226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ribarr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0" b="17865"/>
          <a:stretch/>
        </p:blipFill>
        <p:spPr bwMode="auto">
          <a:xfrm>
            <a:off x="6114679" y="1600078"/>
            <a:ext cx="1259548" cy="1226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ribarr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0" b="17865"/>
          <a:stretch/>
        </p:blipFill>
        <p:spPr bwMode="auto">
          <a:xfrm>
            <a:off x="1853824" y="1600077"/>
            <a:ext cx="1259548" cy="1226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42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39535" cy="66685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22169"/>
            <a:ext cx="6959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Environmental Laureates – </a:t>
            </a:r>
            <a:br>
              <a:rPr lang="en-US" sz="3600" b="1" dirty="0"/>
            </a:br>
            <a:r>
              <a:rPr lang="en-US" sz="3600" b="1" dirty="0"/>
              <a:t>Climate Change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851" y="122169"/>
            <a:ext cx="2647950" cy="104775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4" name="Group 13"/>
          <p:cNvGrpSpPr/>
          <p:nvPr/>
        </p:nvGrpSpPr>
        <p:grpSpPr>
          <a:xfrm>
            <a:off x="4519767" y="1489724"/>
            <a:ext cx="3503439" cy="2136913"/>
            <a:chOff x="382426" y="1549631"/>
            <a:chExt cx="3503439" cy="2136913"/>
          </a:xfrm>
        </p:grpSpPr>
        <p:sp>
          <p:nvSpPr>
            <p:cNvPr id="16" name="Rectangle 15"/>
            <p:cNvSpPr/>
            <p:nvPr/>
          </p:nvSpPr>
          <p:spPr>
            <a:xfrm>
              <a:off x="382426" y="1549631"/>
              <a:ext cx="3503439" cy="213691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33838" y="1551357"/>
              <a:ext cx="2352027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u="sng" dirty="0" err="1">
                  <a:solidFill>
                    <a:prstClr val="black"/>
                  </a:solidFill>
                </a:rPr>
                <a:t>Balgis</a:t>
              </a:r>
              <a:r>
                <a:rPr lang="en-US" sz="2400" u="sng" dirty="0">
                  <a:solidFill>
                    <a:prstClr val="black"/>
                  </a:solidFill>
                </a:rPr>
                <a:t> O. </a:t>
              </a:r>
              <a:r>
                <a:rPr lang="en-US" sz="2400" u="sng" dirty="0" err="1">
                  <a:solidFill>
                    <a:prstClr val="black"/>
                  </a:solidFill>
                </a:rPr>
                <a:t>Elasha</a:t>
              </a:r>
              <a:endParaRPr lang="en-US" sz="2400" u="sng" dirty="0">
                <a:solidFill>
                  <a:prstClr val="black"/>
                </a:solidFill>
              </a:endParaRPr>
            </a:p>
            <a:p>
              <a:r>
                <a:rPr lang="en-US" dirty="0">
                  <a:solidFill>
                    <a:prstClr val="black"/>
                  </a:solidFill>
                </a:rPr>
                <a:t>Sudan </a:t>
              </a:r>
            </a:p>
            <a:p>
              <a:r>
                <a:rPr lang="en-US" b="1" i="1" dirty="0">
                  <a:solidFill>
                    <a:prstClr val="black"/>
                  </a:solidFill>
                </a:rPr>
                <a:t>African Development Bank</a:t>
              </a:r>
              <a:endParaRPr lang="en-US" b="1" i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7284" y="2942116"/>
              <a:ext cx="347372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/>
                <a:t>Provides advice to governments  about impacts of climate change </a:t>
              </a:r>
            </a:p>
          </p:txBody>
        </p:sp>
        <p:pic>
          <p:nvPicPr>
            <p:cNvPr id="2054" name="Picture 6" descr="balgis2016-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52" b="10608"/>
            <a:stretch/>
          </p:blipFill>
          <p:spPr bwMode="auto">
            <a:xfrm>
              <a:off x="461900" y="1645543"/>
              <a:ext cx="1071938" cy="103656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427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23024" y="278780"/>
          <a:ext cx="8642199" cy="6434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474">
                  <a:extLst>
                    <a:ext uri="{9D8B030D-6E8A-4147-A177-3AD203B41FA5}">
                      <a16:colId xmlns:a16="http://schemas.microsoft.com/office/drawing/2014/main" val="3352614089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448837056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1397600708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3162921277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1067652622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267220178"/>
                    </a:ext>
                  </a:extLst>
                </a:gridCol>
              </a:tblGrid>
              <a:tr h="12790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 / </a:t>
                      </a:r>
                      <a:r>
                        <a:rPr lang="en-US" sz="20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</a:t>
                      </a: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cations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 and Law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 Engage-</a:t>
                      </a:r>
                      <a:b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ment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Science  &amp; 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Techno-</a:t>
                      </a:r>
                      <a:r>
                        <a:rPr lang="en-GB" sz="20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logies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Private Sector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2485070"/>
                  </a:ext>
                </a:extLst>
              </a:tr>
              <a:tr h="1317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Biodiversity &amp; Nature Conservation</a:t>
                      </a:r>
                      <a:endParaRPr lang="en-GB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389955"/>
                  </a:ext>
                </a:extLst>
              </a:tr>
              <a:tr h="1279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Sustainable Land Management</a:t>
                      </a:r>
                      <a:endParaRPr lang="en-GB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124166"/>
                  </a:ext>
                </a:extLst>
              </a:tr>
              <a:tr h="1279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Climate Change</a:t>
                      </a:r>
                      <a:r>
                        <a:rPr lang="en-GB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269483"/>
                  </a:ext>
                </a:extLst>
              </a:tr>
              <a:tr h="1279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Sustainable Energy</a:t>
                      </a:r>
                      <a:r>
                        <a:rPr lang="en-GB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70079"/>
                  </a:ext>
                </a:extLst>
              </a:tr>
            </a:tbl>
          </a:graphicData>
        </a:graphic>
      </p:graphicFrame>
      <p:pic>
        <p:nvPicPr>
          <p:cNvPr id="10" name="Picture 9" descr="Akon_Math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2" r="17335" b="50682"/>
          <a:stretch/>
        </p:blipFill>
        <p:spPr bwMode="auto">
          <a:xfrm>
            <a:off x="3292589" y="1600079"/>
            <a:ext cx="1204107" cy="1226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kon_Math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2" r="17335" b="50682"/>
          <a:stretch/>
        </p:blipFill>
        <p:spPr bwMode="auto">
          <a:xfrm>
            <a:off x="4703634" y="1600079"/>
            <a:ext cx="1204107" cy="1226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ribarr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0" b="17865"/>
          <a:stretch/>
        </p:blipFill>
        <p:spPr bwMode="auto">
          <a:xfrm>
            <a:off x="6114679" y="1600078"/>
            <a:ext cx="1259548" cy="1226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ribarr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0" b="17865"/>
          <a:stretch/>
        </p:blipFill>
        <p:spPr bwMode="auto">
          <a:xfrm>
            <a:off x="1853824" y="1600077"/>
            <a:ext cx="1259548" cy="1226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balgis2016-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2" b="10608"/>
          <a:stretch/>
        </p:blipFill>
        <p:spPr bwMode="auto">
          <a:xfrm>
            <a:off x="3292589" y="4147743"/>
            <a:ext cx="1290044" cy="1247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balgis2016-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2" b="10608"/>
          <a:stretch/>
        </p:blipFill>
        <p:spPr bwMode="auto">
          <a:xfrm>
            <a:off x="7575179" y="4147742"/>
            <a:ext cx="1290044" cy="1247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34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39535" cy="66685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22169"/>
            <a:ext cx="6959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Environmental Laureates – </a:t>
            </a:r>
            <a:br>
              <a:rPr lang="en-US" sz="3600" b="1" dirty="0"/>
            </a:br>
            <a:r>
              <a:rPr lang="en-US" sz="3600" b="1" dirty="0"/>
              <a:t>Climate Change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851" y="122169"/>
            <a:ext cx="2647950" cy="104775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3" name="Group 12"/>
          <p:cNvGrpSpPr/>
          <p:nvPr/>
        </p:nvGrpSpPr>
        <p:grpSpPr>
          <a:xfrm>
            <a:off x="1048378" y="3919416"/>
            <a:ext cx="3550863" cy="2199411"/>
            <a:chOff x="4082188" y="4114800"/>
            <a:chExt cx="3550863" cy="2199411"/>
          </a:xfrm>
        </p:grpSpPr>
        <p:sp>
          <p:nvSpPr>
            <p:cNvPr id="9" name="Rectangle 8"/>
            <p:cNvSpPr/>
            <p:nvPr/>
          </p:nvSpPr>
          <p:spPr>
            <a:xfrm>
              <a:off x="4082188" y="4114800"/>
              <a:ext cx="3503439" cy="213691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269818" y="4114800"/>
              <a:ext cx="236323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u="sng" dirty="0">
                  <a:solidFill>
                    <a:prstClr val="black"/>
                  </a:solidFill>
                </a:rPr>
                <a:t>Leonard </a:t>
              </a:r>
              <a:r>
                <a:rPr lang="en-US" sz="2400" u="sng" dirty="0" err="1">
                  <a:solidFill>
                    <a:prstClr val="black"/>
                  </a:solidFill>
                </a:rPr>
                <a:t>Akwany</a:t>
              </a:r>
              <a:endParaRPr lang="en-US" sz="2400" u="sng" dirty="0">
                <a:solidFill>
                  <a:prstClr val="black"/>
                </a:solidFill>
              </a:endParaRPr>
            </a:p>
            <a:p>
              <a:r>
                <a:rPr lang="en-US" dirty="0">
                  <a:solidFill>
                    <a:prstClr val="black"/>
                  </a:solidFill>
                </a:rPr>
                <a:t>Kenya</a:t>
              </a:r>
            </a:p>
            <a:p>
              <a:r>
                <a:rPr lang="en-US" b="1" i="1" dirty="0" err="1">
                  <a:solidFill>
                    <a:prstClr val="black"/>
                  </a:solidFill>
                </a:rPr>
                <a:t>Ecofinder</a:t>
              </a:r>
              <a:r>
                <a:rPr lang="en-US" b="1" i="1" dirty="0">
                  <a:solidFill>
                    <a:prstClr val="black"/>
                  </a:solidFill>
                </a:rPr>
                <a:t> Kenya</a:t>
              </a:r>
              <a:endParaRPr lang="en-US" b="1" i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23938" y="5113882"/>
              <a:ext cx="347372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/>
                <a:t>Coordinates </a:t>
              </a:r>
              <a:br>
                <a:rPr lang="en-US" i="1" dirty="0"/>
              </a:br>
              <a:r>
                <a:rPr lang="en-US" i="1" dirty="0"/>
                <a:t>environmental </a:t>
              </a:r>
              <a:br>
                <a:rPr lang="en-US" i="1" dirty="0"/>
              </a:br>
              <a:r>
                <a:rPr lang="en-US" i="1" dirty="0"/>
                <a:t>entrepreneurship for </a:t>
              </a:r>
              <a:br>
                <a:rPr lang="en-US" i="1" dirty="0"/>
              </a:br>
              <a:r>
                <a:rPr lang="en-US" i="1" dirty="0"/>
                <a:t>sustainable communities</a:t>
              </a:r>
            </a:p>
          </p:txBody>
        </p:sp>
        <p:pic>
          <p:nvPicPr>
            <p:cNvPr id="2050" name="Picture 2" descr="http://www.ecofinderkenya.org/images/flash0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1652" y="5130463"/>
              <a:ext cx="1222885" cy="719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94579" y="4155441"/>
              <a:ext cx="1027815" cy="10278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31476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23024" y="278780"/>
          <a:ext cx="8642199" cy="6434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474">
                  <a:extLst>
                    <a:ext uri="{9D8B030D-6E8A-4147-A177-3AD203B41FA5}">
                      <a16:colId xmlns:a16="http://schemas.microsoft.com/office/drawing/2014/main" val="3352614089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448837056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1397600708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3162921277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1067652622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267220178"/>
                    </a:ext>
                  </a:extLst>
                </a:gridCol>
              </a:tblGrid>
              <a:tr h="12790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 / </a:t>
                      </a:r>
                      <a:r>
                        <a:rPr lang="en-US" sz="20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</a:t>
                      </a: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cations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 and Law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 Engage-</a:t>
                      </a:r>
                      <a:b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ment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Science  &amp; 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Techno-</a:t>
                      </a:r>
                      <a:r>
                        <a:rPr lang="en-GB" sz="20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logies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Private Sector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2485070"/>
                  </a:ext>
                </a:extLst>
              </a:tr>
              <a:tr h="1317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Biodiversity &amp; Nature Conservation</a:t>
                      </a:r>
                      <a:endParaRPr lang="en-GB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389955"/>
                  </a:ext>
                </a:extLst>
              </a:tr>
              <a:tr h="1279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Sustainable Land Management</a:t>
                      </a:r>
                      <a:endParaRPr lang="en-GB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124166"/>
                  </a:ext>
                </a:extLst>
              </a:tr>
              <a:tr h="1279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Climate Change</a:t>
                      </a:r>
                      <a:r>
                        <a:rPr lang="en-GB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269483"/>
                  </a:ext>
                </a:extLst>
              </a:tr>
              <a:tr h="1279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Sustainable Energy</a:t>
                      </a:r>
                      <a:r>
                        <a:rPr lang="en-GB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70079"/>
                  </a:ext>
                </a:extLst>
              </a:tr>
            </a:tbl>
          </a:graphicData>
        </a:graphic>
      </p:graphicFrame>
      <p:pic>
        <p:nvPicPr>
          <p:cNvPr id="10" name="Picture 9" descr="Akon_Math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2" r="17335" b="50682"/>
          <a:stretch/>
        </p:blipFill>
        <p:spPr bwMode="auto">
          <a:xfrm>
            <a:off x="3292589" y="1600079"/>
            <a:ext cx="1204107" cy="1226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kon_Math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2" r="17335" b="50682"/>
          <a:stretch/>
        </p:blipFill>
        <p:spPr bwMode="auto">
          <a:xfrm>
            <a:off x="4703634" y="1600079"/>
            <a:ext cx="1204107" cy="1226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ribarr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0" b="17865"/>
          <a:stretch/>
        </p:blipFill>
        <p:spPr bwMode="auto">
          <a:xfrm>
            <a:off x="6114679" y="1600078"/>
            <a:ext cx="1259548" cy="1226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ribarr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0" b="17865"/>
          <a:stretch/>
        </p:blipFill>
        <p:spPr bwMode="auto">
          <a:xfrm>
            <a:off x="1853824" y="1600077"/>
            <a:ext cx="1259548" cy="1226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balgis2016-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2" b="10608"/>
          <a:stretch/>
        </p:blipFill>
        <p:spPr bwMode="auto">
          <a:xfrm>
            <a:off x="3292589" y="4147743"/>
            <a:ext cx="1290044" cy="1247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balgis2016-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2" b="10608"/>
          <a:stretch/>
        </p:blipFill>
        <p:spPr bwMode="auto">
          <a:xfrm>
            <a:off x="7575179" y="4147742"/>
            <a:ext cx="1290044" cy="1247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34" y="4147592"/>
            <a:ext cx="1247776" cy="1247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596" y="4145850"/>
            <a:ext cx="1247776" cy="1247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6903" y="1829694"/>
            <a:ext cx="1247776" cy="1247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1344" y="1829694"/>
            <a:ext cx="1247776" cy="1247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1344" y="5465258"/>
            <a:ext cx="1247776" cy="1247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34" y="5442140"/>
            <a:ext cx="1247776" cy="1247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4180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3024" y="278780"/>
          <a:ext cx="8642199" cy="6434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474">
                  <a:extLst>
                    <a:ext uri="{9D8B030D-6E8A-4147-A177-3AD203B41FA5}">
                      <a16:colId xmlns:a16="http://schemas.microsoft.com/office/drawing/2014/main" val="3352614089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448837056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1397600708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3162921277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1067652622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267220178"/>
                    </a:ext>
                  </a:extLst>
                </a:gridCol>
              </a:tblGrid>
              <a:tr h="12790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 / </a:t>
                      </a:r>
                      <a:r>
                        <a:rPr lang="en-US" sz="20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</a:t>
                      </a: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cations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 and Law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 Engage-</a:t>
                      </a:r>
                      <a:b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ment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Science  &amp; 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Techno-</a:t>
                      </a:r>
                      <a:r>
                        <a:rPr lang="en-GB" sz="20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logies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Private Sector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2485070"/>
                  </a:ext>
                </a:extLst>
              </a:tr>
              <a:tr h="1317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Biodiversity &amp; Nature Conservation</a:t>
                      </a:r>
                      <a:endParaRPr lang="en-GB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389955"/>
                  </a:ext>
                </a:extLst>
              </a:tr>
              <a:tr h="1279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Sustainable Land Management</a:t>
                      </a:r>
                      <a:endParaRPr lang="en-GB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124166"/>
                  </a:ext>
                </a:extLst>
              </a:tr>
              <a:tr h="1279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Climate Change</a:t>
                      </a:r>
                      <a:r>
                        <a:rPr lang="en-GB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269483"/>
                  </a:ext>
                </a:extLst>
              </a:tr>
              <a:tr h="1279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Sustainable Energy</a:t>
                      </a:r>
                      <a:r>
                        <a:rPr lang="en-GB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7007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806498" y="278780"/>
            <a:ext cx="1416204" cy="6434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222702" y="278779"/>
            <a:ext cx="1416204" cy="6434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638906" y="278779"/>
            <a:ext cx="1416204" cy="6434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055110" y="278779"/>
            <a:ext cx="1416204" cy="6434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437871" y="278779"/>
            <a:ext cx="1438499" cy="6434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821259" y="3430320"/>
            <a:ext cx="56202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Five tools to use in the topic areas</a:t>
            </a:r>
          </a:p>
        </p:txBody>
      </p:sp>
      <p:sp>
        <p:nvSpPr>
          <p:cNvPr id="10" name="Arrow: Striped Right 9"/>
          <p:cNvSpPr/>
          <p:nvPr/>
        </p:nvSpPr>
        <p:spPr>
          <a:xfrm rot="16200000">
            <a:off x="4650058" y="1824544"/>
            <a:ext cx="1583473" cy="162807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6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399299"/>
              </p:ext>
            </p:extLst>
          </p:nvPr>
        </p:nvGraphicFramePr>
        <p:xfrm>
          <a:off x="223024" y="278780"/>
          <a:ext cx="8642199" cy="6434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474">
                  <a:extLst>
                    <a:ext uri="{9D8B030D-6E8A-4147-A177-3AD203B41FA5}">
                      <a16:colId xmlns:a16="http://schemas.microsoft.com/office/drawing/2014/main" val="3352614089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448837056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1397600708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3162921277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1067652622"/>
                    </a:ext>
                  </a:extLst>
                </a:gridCol>
                <a:gridCol w="1411745">
                  <a:extLst>
                    <a:ext uri="{9D8B030D-6E8A-4147-A177-3AD203B41FA5}">
                      <a16:colId xmlns:a16="http://schemas.microsoft.com/office/drawing/2014/main" val="267220178"/>
                    </a:ext>
                  </a:extLst>
                </a:gridCol>
              </a:tblGrid>
              <a:tr h="12790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 / </a:t>
                      </a:r>
                      <a:r>
                        <a:rPr lang="en-US" sz="20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</a:t>
                      </a: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cations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 and Law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 Engage-</a:t>
                      </a:r>
                      <a:b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ment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Science  &amp; 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Techno-</a:t>
                      </a:r>
                      <a:r>
                        <a:rPr lang="en-GB" sz="20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logies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Private Sector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2485070"/>
                  </a:ext>
                </a:extLst>
              </a:tr>
              <a:tr h="1317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Biodiversity &amp; Nature Conservation</a:t>
                      </a:r>
                      <a:endParaRPr lang="en-GB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389955"/>
                  </a:ext>
                </a:extLst>
              </a:tr>
              <a:tr h="1279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Sustainable Land Management</a:t>
                      </a:r>
                      <a:endParaRPr lang="en-GB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124166"/>
                  </a:ext>
                </a:extLst>
              </a:tr>
              <a:tr h="1279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Climate Change</a:t>
                      </a:r>
                      <a:r>
                        <a:rPr lang="en-GB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269483"/>
                  </a:ext>
                </a:extLst>
              </a:tr>
              <a:tr h="1279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Sustainable Energy</a:t>
                      </a:r>
                      <a:r>
                        <a:rPr lang="en-GB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70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73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28068"/>
            <a:ext cx="4469781" cy="4187222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/>
              <a:t>Biodiversity &amp; Nature </a:t>
            </a:r>
            <a:r>
              <a:rPr lang="en-GB" sz="6000" b="1" dirty="0"/>
              <a:t>Conservation</a:t>
            </a:r>
          </a:p>
        </p:txBody>
      </p:sp>
      <p:pic>
        <p:nvPicPr>
          <p:cNvPr id="1026" name="Picture 2" descr="http://masonresearch.gmu.edu/wp-content/uploads/2012/03/froggi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" r="54645" b="-511"/>
          <a:stretch/>
        </p:blipFill>
        <p:spPr bwMode="auto">
          <a:xfrm>
            <a:off x="4469781" y="0"/>
            <a:ext cx="4674220" cy="686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490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sonresearch.gmu.edu/wp-content/uploads/2012/03/froggi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" r="54645" b="-511"/>
          <a:stretch/>
        </p:blipFill>
        <p:spPr bwMode="auto">
          <a:xfrm>
            <a:off x="4469781" y="0"/>
            <a:ext cx="4674220" cy="686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6567" y="216568"/>
            <a:ext cx="4253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Biodiversity &amp; Nature Conservation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1633465"/>
            <a:ext cx="44697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Biodiversity: </a:t>
            </a:r>
            <a:br>
              <a:rPr lang="en-US" sz="3200" dirty="0"/>
            </a:br>
            <a:r>
              <a:rPr lang="en-US" sz="3200" dirty="0"/>
              <a:t>number of </a:t>
            </a:r>
            <a:r>
              <a:rPr lang="en-US" sz="3200" b="1" i="1" dirty="0"/>
              <a:t>species</a:t>
            </a:r>
            <a:r>
              <a:rPr lang="en-US" sz="3200" dirty="0"/>
              <a:t>, </a:t>
            </a:r>
            <a:br>
              <a:rPr lang="en-US" sz="3200" dirty="0"/>
            </a:br>
            <a:r>
              <a:rPr lang="en-US" sz="3200" dirty="0"/>
              <a:t>not: number of individual animals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150-200 species of plant, insect, bird and mammal become </a:t>
            </a:r>
            <a:r>
              <a:rPr lang="en-US" sz="3200" b="1" i="1" dirty="0"/>
              <a:t>extinct</a:t>
            </a:r>
            <a:r>
              <a:rPr lang="en-US" sz="3200" dirty="0"/>
              <a:t> every day</a:t>
            </a:r>
          </a:p>
        </p:txBody>
      </p:sp>
    </p:spTree>
    <p:extLst>
      <p:ext uri="{BB962C8B-B14F-4D97-AF65-F5344CB8AC3E}">
        <p14:creationId xmlns:p14="http://schemas.microsoft.com/office/powerpoint/2010/main" val="301323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sonresearch.gmu.edu/wp-content/uploads/2012/03/froggi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" r="54645" b="-511"/>
          <a:stretch/>
        </p:blipFill>
        <p:spPr bwMode="auto">
          <a:xfrm>
            <a:off x="4469781" y="0"/>
            <a:ext cx="4674220" cy="686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6567" y="216568"/>
            <a:ext cx="4253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Biodiversity &amp; Nature Conservation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1633465"/>
            <a:ext cx="44697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Important causes are  </a:t>
            </a:r>
            <a:r>
              <a:rPr lang="en-US" sz="3200" b="1" i="1" dirty="0"/>
              <a:t>pollution,</a:t>
            </a:r>
            <a:r>
              <a:rPr lang="en-US" sz="3200" dirty="0"/>
              <a:t> </a:t>
            </a:r>
            <a:r>
              <a:rPr lang="en-US" sz="3200" b="1" i="1" dirty="0"/>
              <a:t>illegal hunting</a:t>
            </a:r>
            <a:r>
              <a:rPr lang="en-US" sz="3200" dirty="0"/>
              <a:t> and </a:t>
            </a:r>
            <a:r>
              <a:rPr lang="en-US" sz="3200" b="1" i="1" dirty="0"/>
              <a:t>habitat destruction</a:t>
            </a:r>
            <a:r>
              <a:rPr lang="en-US" sz="3200" dirty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Establishing </a:t>
            </a:r>
            <a:r>
              <a:rPr lang="en-US" sz="3200" b="1" i="1" dirty="0"/>
              <a:t>nature reserves</a:t>
            </a:r>
            <a:r>
              <a:rPr lang="en-US" sz="3200" dirty="0"/>
              <a:t> is one way to protect biodiversity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238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28068"/>
            <a:ext cx="4469781" cy="4187222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/>
              <a:t>Sustainable Land </a:t>
            </a:r>
            <a:r>
              <a:rPr lang="en-GB" sz="6000" b="1" dirty="0"/>
              <a:t>Management</a:t>
            </a:r>
          </a:p>
        </p:txBody>
      </p:sp>
      <p:pic>
        <p:nvPicPr>
          <p:cNvPr id="4100" name="Picture 4" descr="https://www.adb.org/sites/default/files/styles/content_media/public/content-media/8843-12-things-organic-farming.jpg?itok=RT4fPo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8" r="31871"/>
          <a:stretch/>
        </p:blipFill>
        <p:spPr bwMode="auto">
          <a:xfrm>
            <a:off x="4469781" y="28890"/>
            <a:ext cx="4674220" cy="682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076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567" y="216568"/>
            <a:ext cx="4253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Sustainable </a:t>
            </a:r>
            <a:br>
              <a:rPr lang="en-US" sz="3600" b="1" dirty="0"/>
            </a:br>
            <a:r>
              <a:rPr lang="en-US" sz="3600" b="1" dirty="0"/>
              <a:t>Land Management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1633465"/>
            <a:ext cx="44697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83% of the world’s land area is directly influenced by human activities such as </a:t>
            </a:r>
            <a:r>
              <a:rPr lang="en-US" sz="3200" b="1" i="1" dirty="0"/>
              <a:t>farming</a:t>
            </a:r>
            <a:r>
              <a:rPr lang="en-US" sz="3200" dirty="0"/>
              <a:t> or </a:t>
            </a:r>
            <a:r>
              <a:rPr lang="en-US" sz="3200" b="1" i="1" dirty="0"/>
              <a:t>mining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i="1" dirty="0"/>
              <a:t>unsustainable land management </a:t>
            </a:r>
            <a:r>
              <a:rPr lang="en-US" sz="3200" dirty="0"/>
              <a:t>practices destroy or degrade the land</a:t>
            </a:r>
          </a:p>
        </p:txBody>
      </p:sp>
      <p:pic>
        <p:nvPicPr>
          <p:cNvPr id="7" name="Picture 4" descr="https://www.adb.org/sites/default/files/styles/content_media/public/content-media/8843-12-things-organic-farming.jpg?itok=RT4fPo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8" r="31871"/>
          <a:stretch/>
        </p:blipFill>
        <p:spPr bwMode="auto">
          <a:xfrm>
            <a:off x="4469781" y="28890"/>
            <a:ext cx="4674220" cy="682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6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436</Words>
  <Application>Microsoft Office PowerPoint</Application>
  <PresentationFormat>On-screen Show (4:3)</PresentationFormat>
  <Paragraphs>131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Introduction to Topics and Laureates</vt:lpstr>
      <vt:lpstr>PowerPoint Presentation</vt:lpstr>
      <vt:lpstr>PowerPoint Presentation</vt:lpstr>
      <vt:lpstr>PowerPoint Presentation</vt:lpstr>
      <vt:lpstr>Biodiversity &amp; Nature Conservation</vt:lpstr>
      <vt:lpstr>PowerPoint Presentation</vt:lpstr>
      <vt:lpstr>PowerPoint Presentation</vt:lpstr>
      <vt:lpstr>Sustainable Land Management</vt:lpstr>
      <vt:lpstr>PowerPoint Presentation</vt:lpstr>
      <vt:lpstr>PowerPoint Presentation</vt:lpstr>
      <vt:lpstr>Climate Change</vt:lpstr>
      <vt:lpstr>PowerPoint Presentation</vt:lpstr>
      <vt:lpstr>PowerPoint Presentation</vt:lpstr>
      <vt:lpstr>Sustainable Energy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ICEL Topics</dc:title>
  <dc:creator>Tobi Kellner</dc:creator>
  <cp:lastModifiedBy>Tobi Kellner</cp:lastModifiedBy>
  <cp:revision>51</cp:revision>
  <dcterms:created xsi:type="dcterms:W3CDTF">2017-01-12T16:13:47Z</dcterms:created>
  <dcterms:modified xsi:type="dcterms:W3CDTF">2017-01-19T13:31:54Z</dcterms:modified>
</cp:coreProperties>
</file>