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78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2E2E"/>
    <a:srgbClr val="282828"/>
    <a:srgbClr val="303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1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98119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White Storks in Armenia: the story of success and building sustainability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38600"/>
            <a:ext cx="6400800" cy="1752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Karen Aghababyan, PhD</a:t>
            </a:r>
            <a:endParaRPr lang="en-US" sz="2800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8586" y="133290"/>
            <a:ext cx="9144000" cy="4616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296863"/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Next steps </a:t>
            </a: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43246"/>
            <a:ext cx="9144000" cy="33855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122238"/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International Convention of Environmental Laureates from 09-12 March 2017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20009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488"/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Terrestrial ecosystems</a:t>
            </a:r>
          </a:p>
          <a:p>
            <a:pPr marL="814388" indent="-342900">
              <a:buFontTx/>
              <a:buChar char="-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forests</a:t>
            </a:r>
          </a:p>
          <a:p>
            <a:pPr marL="814388" indent="-342900">
              <a:buFontTx/>
              <a:buChar char="-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rasslands </a:t>
            </a:r>
            <a:endParaRPr lang="en-US" sz="24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59080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488"/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Birds and butterflies as indicators</a:t>
            </a:r>
            <a:endParaRPr lang="en-US" sz="24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05200" y="1200090"/>
            <a:ext cx="5212080" cy="4895910"/>
          </a:xfrm>
          <a:prstGeom prst="rect">
            <a:avLst/>
          </a:pr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garak orchards.jpg"/>
          <p:cNvPicPr>
            <a:picLocks noChangeAspect="1"/>
          </p:cNvPicPr>
          <p:nvPr/>
        </p:nvPicPr>
        <p:blipFill rotWithShape="1">
          <a:blip r:embed="rId2" cstate="print"/>
          <a:srcRect l="30127" t="7142" b="5953"/>
          <a:stretch/>
        </p:blipFill>
        <p:spPr>
          <a:xfrm>
            <a:off x="3629758" y="1370766"/>
            <a:ext cx="4980842" cy="464903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2" name="TextBox 11"/>
          <p:cNvSpPr txBox="1"/>
          <p:nvPr/>
        </p:nvSpPr>
        <p:spPr>
          <a:xfrm>
            <a:off x="0" y="36576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488"/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tools for alternative use  of the ecosystems</a:t>
            </a:r>
            <a:endParaRPr lang="en-US" sz="24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12" descr="Agarak orchards.jpg"/>
          <p:cNvPicPr>
            <a:picLocks noChangeAspect="1"/>
          </p:cNvPicPr>
          <p:nvPr/>
        </p:nvPicPr>
        <p:blipFill rotWithShape="1">
          <a:blip r:embed="rId3" cstate="print"/>
          <a:srcRect l="16477" t="18387" r="32790" b="18331"/>
          <a:stretch/>
        </p:blipFill>
        <p:spPr>
          <a:xfrm>
            <a:off x="3629759" y="1370766"/>
            <a:ext cx="4980842" cy="464903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613657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8586" y="133290"/>
            <a:ext cx="9144000" cy="4616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296863"/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Next steps </a:t>
            </a: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43246"/>
            <a:ext cx="9144000" cy="33855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122238"/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International Convention of Environmental Laureates from 09-12 March 2017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200090"/>
            <a:ext cx="350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488"/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Further development of tourism</a:t>
            </a:r>
          </a:p>
          <a:p>
            <a:pPr marL="814388" indent="-342900">
              <a:buFontTx/>
              <a:buChar char="-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Birdwatching</a:t>
            </a:r>
          </a:p>
          <a:p>
            <a:pPr marL="814388" indent="-342900">
              <a:buFontTx/>
              <a:buChar char="-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Butterfly-watching</a:t>
            </a:r>
            <a:endParaRPr lang="en-US" sz="24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990671"/>
            <a:ext cx="350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488"/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 of local communities of birders and butterfly-watchers</a:t>
            </a:r>
            <a:endParaRPr lang="en-US" sz="24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05200" y="1200090"/>
            <a:ext cx="5212080" cy="4895910"/>
          </a:xfrm>
          <a:prstGeom prst="rect">
            <a:avLst/>
          </a:pr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48006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488"/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therefore – community based monitoring</a:t>
            </a:r>
            <a:endParaRPr lang="en-US" sz="24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2" descr="C:\Users\Admin\Desktop\Dilijan 14.05.07 (15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6" t="2233" r="14901" b="190"/>
          <a:stretch/>
        </p:blipFill>
        <p:spPr bwMode="auto">
          <a:xfrm>
            <a:off x="3581400" y="1303350"/>
            <a:ext cx="5025571" cy="464025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garak orchards.jpg"/>
          <p:cNvPicPr>
            <a:picLocks noChangeAspect="1"/>
          </p:cNvPicPr>
          <p:nvPr/>
        </p:nvPicPr>
        <p:blipFill rotWithShape="1">
          <a:blip r:embed="rId3" cstate="print"/>
          <a:srcRect l="2286" t="28" r="4044" b="18"/>
          <a:stretch/>
        </p:blipFill>
        <p:spPr>
          <a:xfrm>
            <a:off x="3600103" y="1295400"/>
            <a:ext cx="5006868" cy="46482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272831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8586" y="133290"/>
            <a:ext cx="9144000" cy="4616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296863"/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New directions</a:t>
            </a: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43246"/>
            <a:ext cx="9144000" cy="33855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122238"/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International Convention of Environmental Laureates from 09-12 March 2017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20009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488"/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Conservation of butterflies and their habitats</a:t>
            </a:r>
            <a:endParaRPr lang="en-US" sz="24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662535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488"/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Monitoring of birds</a:t>
            </a:r>
            <a:endParaRPr lang="en-US" sz="24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05200" y="1200090"/>
            <a:ext cx="5212080" cy="4895910"/>
          </a:xfrm>
          <a:prstGeom prst="rect">
            <a:avLst/>
          </a:pr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3653135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488"/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 of local birding community</a:t>
            </a:r>
            <a:endParaRPr lang="en-US" sz="24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343400" y="1275992"/>
            <a:ext cx="3757613" cy="781408"/>
            <a:chOff x="4724400" y="1047392"/>
            <a:chExt cx="3757613" cy="781408"/>
          </a:xfrm>
        </p:grpSpPr>
        <p:sp>
          <p:nvSpPr>
            <p:cNvPr id="15" name="Rectangle 14"/>
            <p:cNvSpPr/>
            <p:nvPr/>
          </p:nvSpPr>
          <p:spPr bwMode="auto">
            <a:xfrm>
              <a:off x="7329488" y="1539875"/>
              <a:ext cx="1152525" cy="288925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rIns="0" anchor="ctr"/>
            <a:lstStyle/>
            <a:p>
              <a:pPr>
                <a:spcBef>
                  <a:spcPct val="50000"/>
                </a:spcBef>
                <a:defRPr/>
              </a:pPr>
              <a:r>
                <a:rPr lang="en-US" sz="2600" b="0" dirty="0">
                  <a:solidFill>
                    <a:schemeClr val="bg1"/>
                  </a:solidFill>
                </a:rPr>
                <a:t>n Armenia </a:t>
              </a:r>
              <a:endParaRPr lang="ru-RU" sz="2600" b="0" dirty="0">
                <a:solidFill>
                  <a:schemeClr val="bg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4724400" y="1539875"/>
              <a:ext cx="2160588" cy="288925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rIns="0" anchor="ctr"/>
            <a:lstStyle/>
            <a:p>
              <a:pPr algn="r">
                <a:spcBef>
                  <a:spcPct val="50000"/>
                </a:spcBef>
                <a:defRPr/>
              </a:pPr>
              <a:r>
                <a:rPr lang="en-US" sz="2600" b="0" dirty="0">
                  <a:solidFill>
                    <a:schemeClr val="bg1"/>
                  </a:solidFill>
                </a:rPr>
                <a:t>Butterfly </a:t>
              </a:r>
              <a:r>
                <a:rPr lang="en-US" sz="2600" b="0" dirty="0" err="1">
                  <a:solidFill>
                    <a:schemeClr val="bg1"/>
                  </a:solidFill>
                </a:rPr>
                <a:t>Conservati</a:t>
              </a:r>
              <a:r>
                <a:rPr lang="en-US" sz="2600" b="0" dirty="0">
                  <a:solidFill>
                    <a:schemeClr val="bg1"/>
                  </a:solidFill>
                </a:rPr>
                <a:t> </a:t>
              </a:r>
              <a:endParaRPr lang="ru-RU" sz="2600" b="0" dirty="0">
                <a:solidFill>
                  <a:schemeClr val="bg1"/>
                </a:solidFill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6781800" y="1047392"/>
              <a:ext cx="914400" cy="733783"/>
              <a:chOff x="7042150" y="1143000"/>
              <a:chExt cx="540065" cy="433388"/>
            </a:xfrm>
          </p:grpSpPr>
          <p:sp>
            <p:nvSpPr>
              <p:cNvPr id="17" name="Donut 16"/>
              <p:cNvSpPr/>
              <p:nvPr/>
            </p:nvSpPr>
            <p:spPr bwMode="auto">
              <a:xfrm>
                <a:off x="7042150" y="1143000"/>
                <a:ext cx="431800" cy="433388"/>
              </a:xfrm>
              <a:prstGeom prst="donut">
                <a:avLst>
                  <a:gd name="adj" fmla="val 9637"/>
                </a:avLst>
              </a:prstGeom>
              <a:gradFill flip="none" rotWithShape="1">
                <a:gsLst>
                  <a:gs pos="0">
                    <a:srgbClr val="FFFF00">
                      <a:shade val="30000"/>
                      <a:satMod val="115000"/>
                    </a:srgbClr>
                  </a:gs>
                  <a:gs pos="50000">
                    <a:srgbClr val="FFFF00">
                      <a:shade val="67500"/>
                      <a:satMod val="115000"/>
                    </a:srgbClr>
                  </a:gs>
                  <a:gs pos="100000">
                    <a:srgbClr val="FFFF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wrap="none" rIns="0" anchor="ctr"/>
              <a:lstStyle/>
              <a:p>
                <a:pPr algn="ctr">
                  <a:defRPr/>
                </a:pPr>
                <a:endParaRPr lang="ru-RU">
                  <a:solidFill>
                    <a:srgbClr val="292929"/>
                  </a:solidFill>
                </a:endParaRPr>
              </a:p>
            </p:txBody>
          </p:sp>
          <p:grpSp>
            <p:nvGrpSpPr>
              <p:cNvPr id="18" name="Group 266"/>
              <p:cNvGrpSpPr>
                <a:grpSpLocks/>
              </p:cNvGrpSpPr>
              <p:nvPr/>
            </p:nvGrpSpPr>
            <p:grpSpPr bwMode="auto">
              <a:xfrm>
                <a:off x="7330215" y="1251120"/>
                <a:ext cx="252000" cy="180000"/>
                <a:chOff x="2052" y="1377"/>
                <a:chExt cx="1782" cy="1263"/>
              </a:xfrm>
              <a:solidFill>
                <a:srgbClr val="FFFF00">
                  <a:alpha val="80000"/>
                </a:srgbClr>
              </a:solidFill>
            </p:grpSpPr>
            <p:sp>
              <p:nvSpPr>
                <p:cNvPr id="19" name="Freeform 267"/>
                <p:cNvSpPr>
                  <a:spLocks/>
                </p:cNvSpPr>
                <p:nvPr/>
              </p:nvSpPr>
              <p:spPr bwMode="auto">
                <a:xfrm>
                  <a:off x="2884" y="1377"/>
                  <a:ext cx="950" cy="1263"/>
                </a:xfrm>
                <a:custGeom>
                  <a:avLst/>
                  <a:gdLst/>
                  <a:ahLst/>
                  <a:cxnLst>
                    <a:cxn ang="0">
                      <a:pos x="71" y="579"/>
                    </a:cxn>
                    <a:cxn ang="0">
                      <a:pos x="614" y="74"/>
                    </a:cxn>
                    <a:cxn ang="0">
                      <a:pos x="844" y="178"/>
                    </a:cxn>
                    <a:cxn ang="0">
                      <a:pos x="788" y="500"/>
                    </a:cxn>
                    <a:cxn ang="0">
                      <a:pos x="608" y="659"/>
                    </a:cxn>
                    <a:cxn ang="0">
                      <a:pos x="698" y="1055"/>
                    </a:cxn>
                    <a:cxn ang="0">
                      <a:pos x="519" y="1213"/>
                    </a:cxn>
                    <a:cxn ang="0">
                      <a:pos x="340" y="1213"/>
                    </a:cxn>
                    <a:cxn ang="0">
                      <a:pos x="71" y="896"/>
                    </a:cxn>
                    <a:cxn ang="0">
                      <a:pos x="14" y="1140"/>
                    </a:cxn>
                    <a:cxn ang="0">
                      <a:pos x="5" y="501"/>
                    </a:cxn>
                    <a:cxn ang="0">
                      <a:pos x="21" y="480"/>
                    </a:cxn>
                    <a:cxn ang="0">
                      <a:pos x="37" y="495"/>
                    </a:cxn>
                    <a:cxn ang="0">
                      <a:pos x="250" y="263"/>
                    </a:cxn>
                    <a:cxn ang="0">
                      <a:pos x="54" y="520"/>
                    </a:cxn>
                    <a:cxn ang="0">
                      <a:pos x="71" y="579"/>
                    </a:cxn>
                  </a:cxnLst>
                  <a:rect l="0" t="0" r="r" b="b"/>
                  <a:pathLst>
                    <a:path w="950" h="1263">
                      <a:moveTo>
                        <a:pt x="71" y="579"/>
                      </a:moveTo>
                      <a:cubicBezTo>
                        <a:pt x="205" y="287"/>
                        <a:pt x="485" y="140"/>
                        <a:pt x="614" y="74"/>
                      </a:cubicBezTo>
                      <a:cubicBezTo>
                        <a:pt x="860" y="0"/>
                        <a:pt x="812" y="106"/>
                        <a:pt x="844" y="178"/>
                      </a:cubicBezTo>
                      <a:cubicBezTo>
                        <a:pt x="838" y="406"/>
                        <a:pt x="788" y="500"/>
                        <a:pt x="788" y="500"/>
                      </a:cubicBezTo>
                      <a:cubicBezTo>
                        <a:pt x="737" y="664"/>
                        <a:pt x="608" y="659"/>
                        <a:pt x="608" y="659"/>
                      </a:cubicBezTo>
                      <a:cubicBezTo>
                        <a:pt x="950" y="832"/>
                        <a:pt x="698" y="1055"/>
                        <a:pt x="698" y="1055"/>
                      </a:cubicBezTo>
                      <a:cubicBezTo>
                        <a:pt x="625" y="1169"/>
                        <a:pt x="519" y="1213"/>
                        <a:pt x="519" y="1213"/>
                      </a:cubicBezTo>
                      <a:cubicBezTo>
                        <a:pt x="424" y="1263"/>
                        <a:pt x="340" y="1213"/>
                        <a:pt x="340" y="1213"/>
                      </a:cubicBezTo>
                      <a:cubicBezTo>
                        <a:pt x="49" y="1105"/>
                        <a:pt x="71" y="896"/>
                        <a:pt x="71" y="896"/>
                      </a:cubicBezTo>
                      <a:cubicBezTo>
                        <a:pt x="26" y="1015"/>
                        <a:pt x="70" y="1135"/>
                        <a:pt x="14" y="1140"/>
                      </a:cubicBezTo>
                      <a:lnTo>
                        <a:pt x="5" y="501"/>
                      </a:lnTo>
                      <a:lnTo>
                        <a:pt x="21" y="480"/>
                      </a:lnTo>
                      <a:cubicBezTo>
                        <a:pt x="26" y="363"/>
                        <a:pt x="0" y="532"/>
                        <a:pt x="37" y="495"/>
                      </a:cubicBezTo>
                      <a:cubicBezTo>
                        <a:pt x="155" y="357"/>
                        <a:pt x="189" y="282"/>
                        <a:pt x="250" y="263"/>
                      </a:cubicBezTo>
                      <a:cubicBezTo>
                        <a:pt x="261" y="282"/>
                        <a:pt x="151" y="391"/>
                        <a:pt x="54" y="520"/>
                      </a:cubicBezTo>
                      <a:cubicBezTo>
                        <a:pt x="62" y="550"/>
                        <a:pt x="71" y="579"/>
                        <a:pt x="71" y="579"/>
                      </a:cubicBezTo>
                      <a:close/>
                    </a:path>
                  </a:pathLst>
                </a:custGeom>
                <a:grpFill/>
                <a:ln w="3175">
                  <a:noFill/>
                  <a:headEnd/>
                  <a:tailEnd/>
                </a:ln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>
                    <a:defRPr/>
                  </a:pPr>
                  <a:endParaRPr lang="en-US" sz="1000"/>
                </a:p>
              </p:txBody>
            </p:sp>
            <p:sp>
              <p:nvSpPr>
                <p:cNvPr id="20" name="Freeform 268"/>
                <p:cNvSpPr>
                  <a:spLocks/>
                </p:cNvSpPr>
                <p:nvPr/>
              </p:nvSpPr>
              <p:spPr bwMode="auto">
                <a:xfrm>
                  <a:off x="2052" y="1377"/>
                  <a:ext cx="950" cy="1263"/>
                </a:xfrm>
                <a:custGeom>
                  <a:avLst/>
                  <a:gdLst/>
                  <a:ahLst/>
                  <a:cxnLst>
                    <a:cxn ang="0">
                      <a:pos x="879" y="579"/>
                    </a:cxn>
                    <a:cxn ang="0">
                      <a:pos x="336" y="74"/>
                    </a:cxn>
                    <a:cxn ang="0">
                      <a:pos x="106" y="178"/>
                    </a:cxn>
                    <a:cxn ang="0">
                      <a:pos x="162" y="500"/>
                    </a:cxn>
                    <a:cxn ang="0">
                      <a:pos x="342" y="659"/>
                    </a:cxn>
                    <a:cxn ang="0">
                      <a:pos x="252" y="1055"/>
                    </a:cxn>
                    <a:cxn ang="0">
                      <a:pos x="431" y="1213"/>
                    </a:cxn>
                    <a:cxn ang="0">
                      <a:pos x="610" y="1213"/>
                    </a:cxn>
                    <a:cxn ang="0">
                      <a:pos x="879" y="896"/>
                    </a:cxn>
                    <a:cxn ang="0">
                      <a:pos x="933" y="1140"/>
                    </a:cxn>
                    <a:cxn ang="0">
                      <a:pos x="939" y="516"/>
                    </a:cxn>
                    <a:cxn ang="0">
                      <a:pos x="929" y="480"/>
                    </a:cxn>
                    <a:cxn ang="0">
                      <a:pos x="913" y="495"/>
                    </a:cxn>
                    <a:cxn ang="0">
                      <a:pos x="700" y="263"/>
                    </a:cxn>
                    <a:cxn ang="0">
                      <a:pos x="896" y="520"/>
                    </a:cxn>
                    <a:cxn ang="0">
                      <a:pos x="879" y="579"/>
                    </a:cxn>
                  </a:cxnLst>
                  <a:rect l="0" t="0" r="r" b="b"/>
                  <a:pathLst>
                    <a:path w="950" h="1263">
                      <a:moveTo>
                        <a:pt x="879" y="579"/>
                      </a:moveTo>
                      <a:cubicBezTo>
                        <a:pt x="745" y="287"/>
                        <a:pt x="465" y="140"/>
                        <a:pt x="336" y="74"/>
                      </a:cubicBezTo>
                      <a:cubicBezTo>
                        <a:pt x="90" y="0"/>
                        <a:pt x="138" y="106"/>
                        <a:pt x="106" y="178"/>
                      </a:cubicBezTo>
                      <a:cubicBezTo>
                        <a:pt x="112" y="406"/>
                        <a:pt x="162" y="500"/>
                        <a:pt x="162" y="500"/>
                      </a:cubicBezTo>
                      <a:cubicBezTo>
                        <a:pt x="213" y="664"/>
                        <a:pt x="342" y="659"/>
                        <a:pt x="342" y="659"/>
                      </a:cubicBezTo>
                      <a:cubicBezTo>
                        <a:pt x="0" y="832"/>
                        <a:pt x="252" y="1055"/>
                        <a:pt x="252" y="1055"/>
                      </a:cubicBezTo>
                      <a:cubicBezTo>
                        <a:pt x="325" y="1169"/>
                        <a:pt x="431" y="1213"/>
                        <a:pt x="431" y="1213"/>
                      </a:cubicBezTo>
                      <a:cubicBezTo>
                        <a:pt x="526" y="1263"/>
                        <a:pt x="610" y="1213"/>
                        <a:pt x="610" y="1213"/>
                      </a:cubicBezTo>
                      <a:cubicBezTo>
                        <a:pt x="901" y="1105"/>
                        <a:pt x="879" y="896"/>
                        <a:pt x="879" y="896"/>
                      </a:cubicBezTo>
                      <a:cubicBezTo>
                        <a:pt x="924" y="1015"/>
                        <a:pt x="877" y="1135"/>
                        <a:pt x="933" y="1140"/>
                      </a:cubicBezTo>
                      <a:lnTo>
                        <a:pt x="939" y="516"/>
                      </a:lnTo>
                      <a:lnTo>
                        <a:pt x="929" y="480"/>
                      </a:lnTo>
                      <a:cubicBezTo>
                        <a:pt x="924" y="363"/>
                        <a:pt x="950" y="532"/>
                        <a:pt x="913" y="495"/>
                      </a:cubicBezTo>
                      <a:cubicBezTo>
                        <a:pt x="795" y="357"/>
                        <a:pt x="761" y="282"/>
                        <a:pt x="700" y="263"/>
                      </a:cubicBezTo>
                      <a:cubicBezTo>
                        <a:pt x="689" y="282"/>
                        <a:pt x="799" y="391"/>
                        <a:pt x="896" y="520"/>
                      </a:cubicBezTo>
                      <a:cubicBezTo>
                        <a:pt x="888" y="550"/>
                        <a:pt x="879" y="579"/>
                        <a:pt x="879" y="579"/>
                      </a:cubicBezTo>
                      <a:close/>
                    </a:path>
                  </a:pathLst>
                </a:custGeom>
                <a:grpFill/>
                <a:ln w="3175">
                  <a:noFill/>
                  <a:headEnd/>
                  <a:tailEnd/>
                </a:ln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>
                    <a:defRPr/>
                  </a:pPr>
                  <a:endParaRPr lang="en-US" sz="1000"/>
                </a:p>
              </p:txBody>
            </p:sp>
          </p:grpSp>
        </p:grp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41" y="2400420"/>
            <a:ext cx="4943459" cy="793654"/>
          </a:xfrm>
          <a:prstGeom prst="rect">
            <a:avLst/>
          </a:prstGeom>
        </p:spPr>
      </p:pic>
      <p:pic>
        <p:nvPicPr>
          <p:cNvPr id="22" name="Picture 3" descr="C:\Users\Admin\Desktop\BA Talk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" t="2257" r="3068" b="18349"/>
          <a:stretch/>
        </p:blipFill>
        <p:spPr bwMode="auto">
          <a:xfrm>
            <a:off x="6138870" y="3733800"/>
            <a:ext cx="2386019" cy="202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7253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505200" y="1200090"/>
            <a:ext cx="5212080" cy="4895910"/>
          </a:xfrm>
          <a:prstGeom prst="rect">
            <a:avLst/>
          </a:pr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1" t="26230" r="48389" b="16666"/>
          <a:stretch/>
        </p:blipFill>
        <p:spPr bwMode="auto">
          <a:xfrm>
            <a:off x="4267200" y="1272914"/>
            <a:ext cx="3848100" cy="468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797300" y="1266564"/>
            <a:ext cx="4691856" cy="4733500"/>
            <a:chOff x="3797300" y="1288094"/>
            <a:chExt cx="4691856" cy="4733500"/>
          </a:xfrm>
        </p:grpSpPr>
        <p:pic>
          <p:nvPicPr>
            <p:cNvPr id="1026" name="Picture 2" descr="Изображение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16" r="473"/>
            <a:stretch/>
          </p:blipFill>
          <p:spPr bwMode="auto">
            <a:xfrm>
              <a:off x="3797300" y="1288094"/>
              <a:ext cx="4691856" cy="473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3797300" y="5105400"/>
              <a:ext cx="1048209" cy="6858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t"/>
            <a:lstStyle/>
            <a:p>
              <a:r>
                <a:rPr lang="en-US" sz="900" dirty="0" smtClean="0">
                  <a:solidFill>
                    <a:schemeClr val="bg1">
                      <a:lumMod val="65000"/>
                    </a:schemeClr>
                  </a:solidFill>
                </a:rPr>
                <a:t>Aghababyan K</a:t>
              </a:r>
            </a:p>
            <a:p>
              <a:r>
                <a:rPr lang="en-US" sz="900" dirty="0" smtClean="0">
                  <a:solidFill>
                    <a:schemeClr val="bg1">
                      <a:lumMod val="65000"/>
                    </a:schemeClr>
                  </a:solidFill>
                </a:rPr>
                <a:t>Khanamirian G</a:t>
              </a:r>
            </a:p>
            <a:p>
              <a:r>
                <a:rPr lang="en-US" sz="900" dirty="0" err="1" smtClean="0">
                  <a:solidFill>
                    <a:schemeClr val="bg1">
                      <a:lumMod val="65000"/>
                    </a:schemeClr>
                  </a:solidFill>
                </a:rPr>
                <a:t>Wiemers</a:t>
              </a:r>
              <a:r>
                <a:rPr lang="en-US" sz="900" dirty="0" smtClean="0">
                  <a:solidFill>
                    <a:schemeClr val="bg1">
                      <a:lumMod val="65000"/>
                    </a:schemeClr>
                  </a:solidFill>
                </a:rPr>
                <a:t> M</a:t>
              </a:r>
            </a:p>
            <a:p>
              <a:r>
                <a:rPr lang="en-US" sz="900" dirty="0" smtClean="0">
                  <a:solidFill>
                    <a:schemeClr val="bg1">
                      <a:lumMod val="65000"/>
                    </a:schemeClr>
                  </a:solidFill>
                </a:rPr>
                <a:t>van Swaay K</a:t>
              </a:r>
              <a:endParaRPr lang="en-US" sz="9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13" name="Picture 12" descr="Agarak orchards.jpg"/>
          <p:cNvPicPr>
            <a:picLocks noChangeAspect="1"/>
          </p:cNvPicPr>
          <p:nvPr/>
        </p:nvPicPr>
        <p:blipFill rotWithShape="1">
          <a:blip r:embed="rId4" cstate="print"/>
          <a:srcRect l="29286" t="16403" r="11389" b="7472"/>
          <a:stretch/>
        </p:blipFill>
        <p:spPr>
          <a:xfrm>
            <a:off x="3619501" y="1272913"/>
            <a:ext cx="4991100" cy="474868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2" t="24940" r="17715" b="21886"/>
          <a:stretch/>
        </p:blipFill>
        <p:spPr bwMode="auto">
          <a:xfrm>
            <a:off x="3619501" y="1288094"/>
            <a:ext cx="4991100" cy="4762246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C:\Users\Admin\Desktop\IMG_391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0" r="3707"/>
          <a:stretch/>
        </p:blipFill>
        <p:spPr bwMode="auto">
          <a:xfrm>
            <a:off x="3619501" y="1272913"/>
            <a:ext cx="4983622" cy="4777425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8586" y="133290"/>
            <a:ext cx="9144000" cy="4616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296863"/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Current projects in new directions</a:t>
            </a: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43246"/>
            <a:ext cx="9144000" cy="33855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122238"/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International Convention of Environmental Laureates from 09-12 March 2017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20009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488"/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 of two National Atlases on birds and butterflies</a:t>
            </a:r>
            <a:endParaRPr lang="en-US" sz="24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000142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488"/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 of Prime Butterfly Areas</a:t>
            </a:r>
            <a:endParaRPr lang="en-US" sz="24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485001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488"/>
            <a:r>
              <a:rPr lang="en-US" sz="24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 of butterfly-watching in Gnishik PA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2438400"/>
            <a:ext cx="350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488"/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 of forest monitoring system using birds and butterflies</a:t>
            </a:r>
            <a:endParaRPr lang="en-US" sz="24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54028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75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8586" y="133290"/>
            <a:ext cx="9144000" cy="4616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296863"/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43246"/>
            <a:ext cx="9144000" cy="33855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122238"/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International Convention of Environmental Laureates from 09-12 March 2017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43393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488" algn="ctr"/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attention</a:t>
            </a:r>
            <a:endParaRPr lang="en-US" sz="32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31490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488" algn="ctr"/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  <a:endParaRPr lang="en-US" sz="32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5234225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25"/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http://www.butterfly-conservation-armenia.org/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56196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25"/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http://www.abcc-am.org/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4724400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25"/>
            <a:r>
              <a:rPr lang="en-US" sz="22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Karen Aghababyan, Armenia</a:t>
            </a:r>
            <a:endParaRPr lang="en-US" sz="22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93720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8586" y="133290"/>
            <a:ext cx="9144000" cy="4616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296863"/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Content</a:t>
            </a: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43246"/>
            <a:ext cx="9144000" cy="33855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122238"/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International Convention of Environmental Laureates from 09-12 March 2017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20009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0238"/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words about Armenia</a:t>
            </a:r>
            <a:endParaRPr lang="en-US" sz="24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671935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0238"/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Wetland Ecosystems in Armenia </a:t>
            </a:r>
            <a:endParaRPr lang="en-US" sz="24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205335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0238"/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White Storks as indicators and flagship species</a:t>
            </a:r>
            <a:endParaRPr lang="en-US" sz="24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2738735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0238"/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the project developed</a:t>
            </a:r>
            <a:endParaRPr lang="en-US" sz="24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3272135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0238"/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next</a:t>
            </a:r>
            <a:endParaRPr lang="en-US" sz="24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0043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8586" y="133290"/>
            <a:ext cx="9144000" cy="4616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296863"/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Armenia</a:t>
            </a: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43246"/>
            <a:ext cx="9144000" cy="33855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122238"/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International Convention of Environmental Laureates from 09-12 March 2017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20009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488"/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Armenia is a small mountainous country</a:t>
            </a:r>
            <a:endParaRPr lang="en-US" sz="24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20980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488"/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was part of Soviet Union before 1991</a:t>
            </a:r>
            <a:endParaRPr lang="en-US" sz="24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3283803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488"/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Its economy started growing since 2000</a:t>
            </a:r>
            <a:endParaRPr lang="en-US" sz="24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5200" y="1200090"/>
            <a:ext cx="5212080" cy="4895910"/>
          </a:xfrm>
          <a:prstGeom prst="rect">
            <a:avLst/>
          </a:pr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/>
          <a:srcRect l="26177" t="28793" r="23766" b="10667"/>
          <a:stretch/>
        </p:blipFill>
        <p:spPr bwMode="auto">
          <a:xfrm>
            <a:off x="3657600" y="1280490"/>
            <a:ext cx="4914538" cy="475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1026" name="Picture 2" descr="Image result for armenia uss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5" r="25857"/>
          <a:stretch/>
        </p:blipFill>
        <p:spPr bwMode="auto">
          <a:xfrm>
            <a:off x="3657601" y="1295399"/>
            <a:ext cx="4914538" cy="4741677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Image result for armenia agricultu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Image result for armenia agricultur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Image result for armenia agricultur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Related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99"/>
          <a:stretch/>
        </p:blipFill>
        <p:spPr bwMode="auto">
          <a:xfrm>
            <a:off x="3657601" y="1280490"/>
            <a:ext cx="4914538" cy="475658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0795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8586" y="133290"/>
            <a:ext cx="9144000" cy="4616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296863"/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Wetlands of Armenia</a:t>
            </a: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43246"/>
            <a:ext cx="9144000" cy="33855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122238"/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International Convention of Environmental Laureates from 09-12 March 2017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20009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488"/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are 41 rivers and 16 lakes in Armenia</a:t>
            </a:r>
            <a:endParaRPr lang="en-US" sz="24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2098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488"/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about 30,000 ha of wetlands in Ararat Plain</a:t>
            </a:r>
            <a:endParaRPr lang="en-US" sz="24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3588603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488"/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high rate of biological diversity </a:t>
            </a:r>
            <a:endParaRPr lang="en-US" sz="24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05200" y="1200090"/>
            <a:ext cx="5212080" cy="4895910"/>
          </a:xfrm>
          <a:prstGeom prst="rect">
            <a:avLst/>
          </a:pr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3657600" y="1295399"/>
            <a:ext cx="4934674" cy="4752501"/>
            <a:chOff x="3657600" y="1295399"/>
            <a:chExt cx="4934674" cy="4752501"/>
          </a:xfrm>
        </p:grpSpPr>
        <p:pic>
          <p:nvPicPr>
            <p:cNvPr id="10" name="Picture 2" descr="http://www.gammatour.am/gallery/Sevan/19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0" t="11051" r="34418" b="6686"/>
            <a:stretch/>
          </p:blipFill>
          <p:spPr bwMode="auto">
            <a:xfrm>
              <a:off x="3657600" y="1295399"/>
              <a:ext cx="4934674" cy="4752501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3657600" y="5562600"/>
              <a:ext cx="4934674" cy="381000"/>
            </a:xfrm>
            <a:prstGeom prst="rect">
              <a:avLst/>
            </a:prstGeom>
            <a:solidFill>
              <a:schemeClr val="accent3">
                <a:lumMod val="50000"/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Lake Sevan – 2</a:t>
              </a:r>
              <a:r>
                <a:rPr lang="en-US" baseline="30000" dirty="0" smtClean="0">
                  <a:solidFill>
                    <a:schemeClr val="bg1"/>
                  </a:solidFill>
                </a:rPr>
                <a:t>nd</a:t>
              </a:r>
              <a:r>
                <a:rPr lang="en-US" dirty="0" smtClean="0">
                  <a:solidFill>
                    <a:schemeClr val="bg1"/>
                  </a:solidFill>
                </a:rPr>
                <a:t> high </a:t>
              </a:r>
              <a:r>
                <a:rPr lang="en-US" dirty="0" err="1" smtClean="0">
                  <a:solidFill>
                    <a:schemeClr val="bg1"/>
                  </a:solidFill>
                </a:rPr>
                <a:t>mnt</a:t>
              </a:r>
              <a:r>
                <a:rPr lang="en-US" dirty="0" smtClean="0">
                  <a:solidFill>
                    <a:schemeClr val="bg1"/>
                  </a:solidFill>
                </a:rPr>
                <a:t> lake in the world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657600" y="1276615"/>
            <a:ext cx="4953000" cy="4771285"/>
            <a:chOff x="3657600" y="1276615"/>
            <a:chExt cx="4953000" cy="4771285"/>
          </a:xfrm>
        </p:grpSpPr>
        <p:pic>
          <p:nvPicPr>
            <p:cNvPr id="12" name="Picture 11" descr="Armash 16.09.07 (2).JPG"/>
            <p:cNvPicPr>
              <a:picLocks noChangeAspect="1"/>
            </p:cNvPicPr>
            <p:nvPr/>
          </p:nvPicPr>
          <p:blipFill rotWithShape="1">
            <a:blip r:embed="rId3"/>
            <a:srcRect l="21195" t="-198" r="15079"/>
            <a:stretch/>
          </p:blipFill>
          <p:spPr>
            <a:xfrm>
              <a:off x="3657600" y="1276615"/>
              <a:ext cx="4953000" cy="4771285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  <p:sp>
          <p:nvSpPr>
            <p:cNvPr id="11" name="Rectangle 10"/>
            <p:cNvSpPr/>
            <p:nvPr/>
          </p:nvSpPr>
          <p:spPr>
            <a:xfrm>
              <a:off x="3657600" y="5562600"/>
              <a:ext cx="4934674" cy="381000"/>
            </a:xfrm>
            <a:prstGeom prst="rect">
              <a:avLst/>
            </a:prstGeom>
            <a:solidFill>
              <a:schemeClr val="bg2">
                <a:lumMod val="25000"/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Wetlands in front of Ararat </a:t>
              </a:r>
              <a:r>
                <a:rPr lang="en-US" dirty="0" err="1" smtClean="0">
                  <a:solidFill>
                    <a:schemeClr val="bg1"/>
                  </a:solidFill>
                </a:rPr>
                <a:t>Mnt</a:t>
              </a: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657600" y="1296666"/>
            <a:ext cx="4944414" cy="4765437"/>
            <a:chOff x="3657600" y="1296666"/>
            <a:chExt cx="4944414" cy="4765437"/>
          </a:xfrm>
        </p:grpSpPr>
        <p:pic>
          <p:nvPicPr>
            <p:cNvPr id="2050" name="Picture 2" descr="Related image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66" t="16453" r="8228"/>
            <a:stretch/>
          </p:blipFill>
          <p:spPr bwMode="auto">
            <a:xfrm>
              <a:off x="3657600" y="1296666"/>
              <a:ext cx="4944414" cy="4765437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3657600" y="5638800"/>
              <a:ext cx="4934674" cy="381000"/>
            </a:xfrm>
            <a:prstGeom prst="rect">
              <a:avLst/>
            </a:prstGeom>
            <a:solidFill>
              <a:schemeClr val="bg2">
                <a:lumMod val="25000"/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White-tailed Lapwing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9462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505200" y="1200090"/>
            <a:ext cx="5212080" cy="4895910"/>
          </a:xfrm>
          <a:prstGeom prst="rect">
            <a:avLst/>
          </a:pr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Image result for density  Armenia ma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" t="1062" r="19000" b="1062"/>
          <a:stretch/>
        </p:blipFill>
        <p:spPr bwMode="auto">
          <a:xfrm>
            <a:off x="3810000" y="1339850"/>
            <a:ext cx="4584700" cy="467995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1"/>
          <p:cNvSpPr/>
          <p:nvPr/>
        </p:nvSpPr>
        <p:spPr>
          <a:xfrm>
            <a:off x="4122057" y="3410857"/>
            <a:ext cx="1843314" cy="986972"/>
          </a:xfrm>
          <a:custGeom>
            <a:avLst/>
            <a:gdLst>
              <a:gd name="connsiteX0" fmla="*/ 0 w 1843314"/>
              <a:gd name="connsiteY0" fmla="*/ 0 h 986972"/>
              <a:gd name="connsiteX1" fmla="*/ 14514 w 1843314"/>
              <a:gd name="connsiteY1" fmla="*/ 261257 h 986972"/>
              <a:gd name="connsiteX2" fmla="*/ 435429 w 1843314"/>
              <a:gd name="connsiteY2" fmla="*/ 449943 h 986972"/>
              <a:gd name="connsiteX3" fmla="*/ 957943 w 1843314"/>
              <a:gd name="connsiteY3" fmla="*/ 377372 h 986972"/>
              <a:gd name="connsiteX4" fmla="*/ 1364343 w 1843314"/>
              <a:gd name="connsiteY4" fmla="*/ 725714 h 986972"/>
              <a:gd name="connsiteX5" fmla="*/ 1524000 w 1843314"/>
              <a:gd name="connsiteY5" fmla="*/ 986972 h 986972"/>
              <a:gd name="connsiteX6" fmla="*/ 1843314 w 1843314"/>
              <a:gd name="connsiteY6" fmla="*/ 957943 h 986972"/>
              <a:gd name="connsiteX7" fmla="*/ 1698172 w 1843314"/>
              <a:gd name="connsiteY7" fmla="*/ 580572 h 986972"/>
              <a:gd name="connsiteX8" fmla="*/ 1451429 w 1843314"/>
              <a:gd name="connsiteY8" fmla="*/ 275772 h 986972"/>
              <a:gd name="connsiteX9" fmla="*/ 1117600 w 1843314"/>
              <a:gd name="connsiteY9" fmla="*/ 101600 h 986972"/>
              <a:gd name="connsiteX10" fmla="*/ 725714 w 1843314"/>
              <a:gd name="connsiteY10" fmla="*/ 0 h 986972"/>
              <a:gd name="connsiteX11" fmla="*/ 435429 w 1843314"/>
              <a:gd name="connsiteY11" fmla="*/ 43543 h 986972"/>
              <a:gd name="connsiteX12" fmla="*/ 0 w 1843314"/>
              <a:gd name="connsiteY12" fmla="*/ 0 h 986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43314" h="986972">
                <a:moveTo>
                  <a:pt x="0" y="0"/>
                </a:moveTo>
                <a:lnTo>
                  <a:pt x="14514" y="261257"/>
                </a:lnTo>
                <a:lnTo>
                  <a:pt x="435429" y="449943"/>
                </a:lnTo>
                <a:lnTo>
                  <a:pt x="957943" y="377372"/>
                </a:lnTo>
                <a:lnTo>
                  <a:pt x="1364343" y="725714"/>
                </a:lnTo>
                <a:lnTo>
                  <a:pt x="1524000" y="986972"/>
                </a:lnTo>
                <a:lnTo>
                  <a:pt x="1843314" y="957943"/>
                </a:lnTo>
                <a:lnTo>
                  <a:pt x="1698172" y="580572"/>
                </a:lnTo>
                <a:lnTo>
                  <a:pt x="1451429" y="275772"/>
                </a:lnTo>
                <a:lnTo>
                  <a:pt x="1117600" y="101600"/>
                </a:lnTo>
                <a:lnTo>
                  <a:pt x="725714" y="0"/>
                </a:lnTo>
                <a:lnTo>
                  <a:pt x="435429" y="4354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50000"/>
              <a:alpha val="47000"/>
            </a:scheme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Image result for agriculture ararat plai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6" r="16551"/>
          <a:stretch/>
        </p:blipFill>
        <p:spPr bwMode="auto">
          <a:xfrm>
            <a:off x="3612630" y="1315806"/>
            <a:ext cx="4997970" cy="4703993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khor virap wetla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6" r="19060"/>
          <a:stretch/>
        </p:blipFill>
        <p:spPr bwMode="auto">
          <a:xfrm>
            <a:off x="3612630" y="1315805"/>
            <a:ext cx="5029200" cy="4703993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dead her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6" r="5435"/>
          <a:stretch/>
        </p:blipFill>
        <p:spPr bwMode="auto">
          <a:xfrm>
            <a:off x="3612630" y="1315806"/>
            <a:ext cx="4997970" cy="4692587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8586" y="133290"/>
            <a:ext cx="9144000" cy="4616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296863"/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Wetlands of Armenia</a:t>
            </a: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43246"/>
            <a:ext cx="9144000" cy="33855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122238"/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International Convention of Environmental Laureates from 09-12 March 2017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20009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488"/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area has also the highest density in Armenia</a:t>
            </a:r>
            <a:endParaRPr lang="en-US" sz="24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59080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488"/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well developed horticulture</a:t>
            </a:r>
            <a:endParaRPr lang="en-US" sz="24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365760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488"/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of fertilizers causes eutrophication</a:t>
            </a:r>
            <a:endParaRPr lang="en-US" sz="24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731603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488"/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of pesticides causes poisoning of predators </a:t>
            </a:r>
            <a:endParaRPr lang="en-US" sz="24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8778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75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75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13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8586" y="133290"/>
            <a:ext cx="9144000" cy="4616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296863"/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Using White Stork for Wetland Conservation</a:t>
            </a: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43246"/>
            <a:ext cx="9144000" cy="33855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122238"/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International Convention of Environmental Laureates from 09-12 March 2017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200090"/>
            <a:ext cx="350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488"/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project on monitoring of White Storks as indicators started in 2005</a:t>
            </a:r>
            <a:endParaRPr lang="en-US" sz="24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785408"/>
            <a:ext cx="350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488"/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Since the Storks are important culturally we use them also as flagship species</a:t>
            </a:r>
            <a:endParaRPr lang="en-US" sz="24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419600"/>
            <a:ext cx="350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488"/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have built the largest conservation and scientific network in Armenia</a:t>
            </a:r>
            <a:endParaRPr lang="en-US" sz="24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05200" y="1200090"/>
            <a:ext cx="5212080" cy="4895910"/>
          </a:xfrm>
          <a:prstGeom prst="rect">
            <a:avLst/>
          </a:pr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garak orchards.jpg"/>
          <p:cNvPicPr>
            <a:picLocks noChangeAspect="1"/>
          </p:cNvPicPr>
          <p:nvPr/>
        </p:nvPicPr>
        <p:blipFill rotWithShape="1">
          <a:blip r:embed="rId2" cstate="print"/>
          <a:srcRect l="13624" t="12124" r="16948"/>
          <a:stretch/>
        </p:blipFill>
        <p:spPr>
          <a:xfrm>
            <a:off x="3581400" y="1258940"/>
            <a:ext cx="5016500" cy="476086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Picture 11" descr="Agarak orchards.jpg"/>
          <p:cNvPicPr>
            <a:picLocks noChangeAspect="1"/>
          </p:cNvPicPr>
          <p:nvPr/>
        </p:nvPicPr>
        <p:blipFill rotWithShape="1">
          <a:blip r:embed="rId3" cstate="print"/>
          <a:srcRect l="9934" t="1658" r="12091" b="-329"/>
          <a:stretch/>
        </p:blipFill>
        <p:spPr>
          <a:xfrm>
            <a:off x="3581400" y="1276290"/>
            <a:ext cx="5016500" cy="476105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3" name="Picture 12" descr="Agarak orchards.jpg"/>
          <p:cNvPicPr>
            <a:picLocks noChangeAspect="1"/>
          </p:cNvPicPr>
          <p:nvPr/>
        </p:nvPicPr>
        <p:blipFill rotWithShape="1">
          <a:blip r:embed="rId4" cstate="print"/>
          <a:srcRect l="12272" r="18211" b="12150"/>
          <a:stretch/>
        </p:blipFill>
        <p:spPr>
          <a:xfrm>
            <a:off x="3581401" y="1276290"/>
            <a:ext cx="5016499" cy="4743510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4504240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6443246"/>
            <a:ext cx="9144000" cy="33855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122238"/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International Convention of Environmental Laureates from 09-12 March 2017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20009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488"/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project received Whitley Award in 2007</a:t>
            </a:r>
            <a:endParaRPr lang="en-US" sz="24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28600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488"/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continuation funding until now </a:t>
            </a:r>
            <a:endParaRPr lang="en-US" sz="24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05200" y="1200090"/>
            <a:ext cx="5212080" cy="4895910"/>
          </a:xfrm>
          <a:prstGeom prst="rect">
            <a:avLst/>
          </a:pr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-8586" y="133290"/>
            <a:ext cx="9144000" cy="4616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296863"/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Using White Stork for Wetland Conservation</a:t>
            </a: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Picture 2" descr="D:\Archive Karen Comp AUA\Projects_from_Karen_comp_09Sep2009\Desktop old Comp\TEDx\Witley Winners 20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" r="16922"/>
          <a:stretch/>
        </p:blipFill>
        <p:spPr bwMode="auto">
          <a:xfrm>
            <a:off x="3597018" y="1459628"/>
            <a:ext cx="5013582" cy="4235349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\Documents\Projects\Whitley\2014 Continuation Funding\Reports\Fig 6 Armeian Turkish team 2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54" r="8751"/>
          <a:stretch/>
        </p:blipFill>
        <p:spPr bwMode="auto">
          <a:xfrm>
            <a:off x="3581400" y="1371600"/>
            <a:ext cx="5065486" cy="457200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401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6443246"/>
            <a:ext cx="9144000" cy="33855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122238"/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International Convention of Environmental Laureates from 09-12 March 2017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20009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488"/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have included most of the area into Emerald Sites  </a:t>
            </a:r>
            <a:endParaRPr lang="en-US" sz="24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598003"/>
            <a:ext cx="350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488"/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Developed complex monitoring of wetlands in neighboring countries</a:t>
            </a:r>
            <a:endParaRPr lang="en-US" sz="24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05200" y="1200090"/>
            <a:ext cx="5212080" cy="4895910"/>
          </a:xfrm>
          <a:prstGeom prst="rect">
            <a:avLst/>
          </a:pr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437394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488"/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Built a network of Eco-clubs in Armenia and Turkey</a:t>
            </a:r>
            <a:endParaRPr lang="en-US" sz="24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8586" y="133290"/>
            <a:ext cx="9144000" cy="4616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296863"/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Using White Stork for Wetland Conservation</a:t>
            </a: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124" name="Picture 4" descr="C:\Users\Admin\Desktop\Emerald Sites Whitle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" r="11548"/>
          <a:stretch/>
        </p:blipFill>
        <p:spPr bwMode="auto">
          <a:xfrm>
            <a:off x="3614057" y="1295400"/>
            <a:ext cx="4978400" cy="471608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Archive Karen Comp AUA\Projects_from_Karen_comp_09Sep2009\Desktop old Comp\TEDx\Water invertebrates sampling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824"/>
          <a:stretch/>
        </p:blipFill>
        <p:spPr bwMode="auto">
          <a:xfrm>
            <a:off x="3614056" y="1295400"/>
            <a:ext cx="4978401" cy="471608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garak orchards.jpg"/>
          <p:cNvPicPr>
            <a:picLocks noChangeAspect="1"/>
          </p:cNvPicPr>
          <p:nvPr/>
        </p:nvPicPr>
        <p:blipFill rotWithShape="1">
          <a:blip r:embed="rId4" cstate="print"/>
          <a:srcRect l="28361" t="6098" r="4363" b="8537"/>
          <a:stretch/>
        </p:blipFill>
        <p:spPr>
          <a:xfrm>
            <a:off x="3614057" y="1273628"/>
            <a:ext cx="4978400" cy="47378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92776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6443246"/>
            <a:ext cx="9144000" cy="33855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122238"/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International Convention of Environmental Laureates from 09-12 March 2017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200090"/>
            <a:ext cx="350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488"/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supported in development of White Stork Friendly Horticulture </a:t>
            </a:r>
            <a:endParaRPr lang="en-US" sz="24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9718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488"/>
            <a:r>
              <a:rPr lang="en-US" sz="24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 commercial birdwatching in Ararat Plain</a:t>
            </a:r>
            <a:endParaRPr lang="en-US" sz="24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05200" y="1200090"/>
            <a:ext cx="5212080" cy="4895910"/>
          </a:xfrm>
          <a:prstGeom prst="rect">
            <a:avLst/>
          </a:pr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44196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488"/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supported conflict resolution between human and wildlife </a:t>
            </a:r>
            <a:endParaRPr lang="en-US" sz="24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8586" y="133290"/>
            <a:ext cx="9144000" cy="4616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296863"/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Using White Stork for Wetland Conservation</a:t>
            </a: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146" name="Picture 2" descr="C:\Users\Admin\Documents\Projects\Whitley\2014 Continuation Funding\Reports\Fig 18 Eco friendly  products at Birding Armenia Club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231"/>
          <a:stretch/>
        </p:blipFill>
        <p:spPr bwMode="auto">
          <a:xfrm>
            <a:off x="3660036" y="1300836"/>
            <a:ext cx="4946935" cy="4734267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Armash 18"/>
          <p:cNvPicPr>
            <a:picLocks noChangeAspect="1" noChangeArrowheads="1"/>
          </p:cNvPicPr>
          <p:nvPr/>
        </p:nvPicPr>
        <p:blipFill rotWithShape="1">
          <a:blip r:embed="rId3" cstate="print"/>
          <a:srcRect l="22891" t="20645" r="14940"/>
          <a:stretch/>
        </p:blipFill>
        <p:spPr bwMode="auto">
          <a:xfrm>
            <a:off x="3660036" y="1300837"/>
            <a:ext cx="4946935" cy="4734266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</p:pic>
      <p:pic>
        <p:nvPicPr>
          <p:cNvPr id="14" name="Picture 5" descr="Nest relocation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3"/>
          <a:stretch/>
        </p:blipFill>
        <p:spPr bwMode="auto">
          <a:xfrm>
            <a:off x="3657600" y="1300836"/>
            <a:ext cx="4949371" cy="4734267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1335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1765</TotalTime>
  <Words>455</Words>
  <Application>Microsoft Office PowerPoint</Application>
  <PresentationFormat>On-screen Show (4:3)</PresentationFormat>
  <Paragraphs>84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White Storks in Armenia: the story of success and building sustainability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Admin</dc:creator>
  <cp:lastModifiedBy>Karen</cp:lastModifiedBy>
  <cp:revision>85</cp:revision>
  <dcterms:created xsi:type="dcterms:W3CDTF">2006-08-16T00:00:00Z</dcterms:created>
  <dcterms:modified xsi:type="dcterms:W3CDTF">2017-03-10T10:22:19Z</dcterms:modified>
</cp:coreProperties>
</file>