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56" r:id="rId8"/>
    <p:sldMasterId id="2147483768" r:id="rId9"/>
  </p:sldMasterIdLst>
  <p:notesMasterIdLst>
    <p:notesMasterId r:id="rId33"/>
  </p:notesMasterIdLst>
  <p:sldIdLst>
    <p:sldId id="258" r:id="rId10"/>
    <p:sldId id="259" r:id="rId11"/>
    <p:sldId id="278" r:id="rId12"/>
    <p:sldId id="270" r:id="rId13"/>
    <p:sldId id="271" r:id="rId14"/>
    <p:sldId id="272" r:id="rId15"/>
    <p:sldId id="265" r:id="rId16"/>
    <p:sldId id="279" r:id="rId17"/>
    <p:sldId id="266" r:id="rId18"/>
    <p:sldId id="280" r:id="rId19"/>
    <p:sldId id="282" r:id="rId20"/>
    <p:sldId id="269" r:id="rId21"/>
    <p:sldId id="262" r:id="rId22"/>
    <p:sldId id="264" r:id="rId23"/>
    <p:sldId id="267" r:id="rId24"/>
    <p:sldId id="263" r:id="rId25"/>
    <p:sldId id="260" r:id="rId26"/>
    <p:sldId id="275" r:id="rId27"/>
    <p:sldId id="281" r:id="rId28"/>
    <p:sldId id="276" r:id="rId29"/>
    <p:sldId id="277" r:id="rId30"/>
    <p:sldId id="283" r:id="rId31"/>
    <p:sldId id="26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71" d="100"/>
          <a:sy n="71" d="100"/>
        </p:scale>
        <p:origin x="113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47055-6AFE-486C-9B38-B6C2989FD830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AFC92-CB68-45A3-85D5-71290A932B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302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9FA9D15-D0C9-41F9-9D41-B842C27AE74F}" type="slidenum">
              <a:rPr lang="ru-RU" altLang="ru-RU" sz="1200">
                <a:solidFill>
                  <a:prstClr val="black"/>
                </a:solidFill>
              </a:rPr>
              <a:pPr eaLnBrk="1" hangingPunct="1"/>
              <a:t>1</a:t>
            </a:fld>
            <a:endParaRPr lang="ru-RU" altLang="ru-RU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83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 altLang="ru-RU" smtClean="0">
              <a:latin typeface="Arial" panose="020B0604020202020204" pitchFamily="34" charset="0"/>
            </a:endParaRP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53FE9B-187F-4A15-A41A-58456B54AD6C}" type="slidenum">
              <a:rPr lang="ru-RU" altLang="ru-RU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39036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uk-UA" smtClean="0"/>
              <a:t>Стронций-90 </a:t>
            </a:r>
            <a:r>
              <a:rPr lang="en-US" smtClean="0"/>
              <a:t>   </a:t>
            </a:r>
            <a:r>
              <a:rPr lang="uk-UA" smtClean="0"/>
              <a:t>29,12 лет</a:t>
            </a:r>
            <a:r>
              <a:rPr lang="en-US" smtClean="0"/>
              <a:t>   </a:t>
            </a:r>
            <a:r>
              <a:rPr lang="uk-UA" smtClean="0"/>
              <a:t>Цезий-137 30,0 лет</a:t>
            </a:r>
            <a:endParaRPr lang="en-US" smtClean="0"/>
          </a:p>
          <a:p>
            <a:pPr>
              <a:spcBef>
                <a:spcPct val="0"/>
              </a:spcBef>
            </a:pPr>
            <a:r>
              <a:rPr lang="uk-UA" smtClean="0"/>
              <a:t>Плутоний-238 </a:t>
            </a:r>
            <a:r>
              <a:rPr lang="en-US" smtClean="0"/>
              <a:t> </a:t>
            </a:r>
            <a:r>
              <a:rPr lang="uk-UA" smtClean="0"/>
              <a:t>87,74 лет</a:t>
            </a:r>
            <a:endParaRPr lang="en-US" smtClean="0"/>
          </a:p>
          <a:p>
            <a:pPr>
              <a:spcBef>
                <a:spcPct val="0"/>
              </a:spcBef>
            </a:pPr>
            <a:r>
              <a:rPr lang="uk-UA" smtClean="0"/>
              <a:t>Плутоний-240 </a:t>
            </a:r>
            <a:r>
              <a:rPr lang="en-US" smtClean="0"/>
              <a:t>  </a:t>
            </a:r>
            <a:r>
              <a:rPr lang="uk-UA" smtClean="0"/>
              <a:t>6 537 лет</a:t>
            </a: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en-US" smtClean="0"/>
          </a:p>
          <a:p>
            <a:pPr>
              <a:spcBef>
                <a:spcPct val="0"/>
              </a:spcBef>
            </a:pPr>
            <a:endParaRPr lang="uk-UA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BECAB8-C1D3-493E-B88A-FA379B53D09E}" type="slidenum">
              <a:rPr lang="uk-UA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289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29DA1D4-75D7-4A07-B326-1C3A84144592}" type="slidenum">
              <a:rPr lang="ru-RU" altLang="ru-RU" sz="1200">
                <a:solidFill>
                  <a:prstClr val="black"/>
                </a:solidFill>
                <a:latin typeface="Arial" panose="020B0604020202020204" pitchFamily="34" charset="0"/>
              </a:rPr>
              <a:pPr eaLnBrk="1" hangingPunct="1"/>
              <a:t>9</a:t>
            </a:fld>
            <a:endParaRPr lang="ru-RU" altLang="ru-RU" sz="12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ru-RU" sz="900" smtClean="0">
                <a:latin typeface="Arial" panose="020B0604020202020204" pitchFamily="34" charset="0"/>
              </a:rPr>
              <a:t>The territories contaminated with cesium isotopes in the near 30-km zone after the Chernobyl accident and in Japan in 2011 are comparable. </a:t>
            </a:r>
          </a:p>
          <a:p>
            <a:pPr eaLnBrk="1" hangingPunct="1"/>
            <a:r>
              <a:rPr lang="en-US" altLang="ru-RU" sz="900" smtClean="0">
                <a:latin typeface="Arial" panose="020B0604020202020204" pitchFamily="34" charset="0"/>
              </a:rPr>
              <a:t>The number of Japanese people living in the most contaminated areas outside the initial 20-km radius evacuation zone around the Fukushima plant (874 km</a:t>
            </a:r>
            <a:r>
              <a:rPr lang="en-US" altLang="ru-RU" sz="900" baseline="30000" smtClean="0">
                <a:latin typeface="Arial" panose="020B0604020202020204" pitchFamily="34" charset="0"/>
              </a:rPr>
              <a:t>2</a:t>
            </a:r>
            <a:r>
              <a:rPr lang="en-US" altLang="ru-RU" sz="900" smtClean="0">
                <a:latin typeface="Arial" panose="020B0604020202020204" pitchFamily="34" charset="0"/>
              </a:rPr>
              <a:t> with </a:t>
            </a:r>
            <a:r>
              <a:rPr lang="en-US" altLang="ru-RU" sz="900" baseline="30000" smtClean="0">
                <a:latin typeface="Arial" panose="020B0604020202020204" pitchFamily="34" charset="0"/>
              </a:rPr>
              <a:t>134+137</a:t>
            </a:r>
            <a:r>
              <a:rPr lang="en-US" altLang="ru-RU" sz="900" smtClean="0">
                <a:latin typeface="Arial" panose="020B0604020202020204" pitchFamily="34" charset="0"/>
              </a:rPr>
              <a:t>Cs deposits higher than 600,000 Bq/m</a:t>
            </a:r>
            <a:r>
              <a:rPr lang="en-US" altLang="ru-RU" sz="900" baseline="30000" smtClean="0">
                <a:latin typeface="Arial" panose="020B0604020202020204" pitchFamily="34" charset="0"/>
              </a:rPr>
              <a:t>2</a:t>
            </a:r>
            <a:r>
              <a:rPr lang="en-US" altLang="ru-RU" sz="900" smtClean="0">
                <a:latin typeface="Arial" panose="020B0604020202020204" pitchFamily="34" charset="0"/>
              </a:rPr>
              <a:t>) was estimated to 70,000 people including 9,500 children of 0-14 years in age.</a:t>
            </a:r>
          </a:p>
          <a:p>
            <a:pPr eaLnBrk="1" hangingPunct="1"/>
            <a:r>
              <a:rPr lang="en-US" altLang="ru-RU" sz="900" smtClean="0">
                <a:latin typeface="Arial" panose="020B0604020202020204" pitchFamily="34" charset="0"/>
              </a:rPr>
              <a:t>This significant number reaches about 26% of that of Chernobyl (270,000 people) for a surface area only 8.5% of that of Chernobyl (10,300 km</a:t>
            </a:r>
            <a:r>
              <a:rPr lang="en-US" altLang="ru-RU" sz="900" baseline="30000" smtClean="0">
                <a:latin typeface="Arial" panose="020B0604020202020204" pitchFamily="34" charset="0"/>
              </a:rPr>
              <a:t>2</a:t>
            </a:r>
            <a:r>
              <a:rPr lang="en-US" altLang="ru-RU" sz="900" smtClean="0">
                <a:latin typeface="Arial" panose="020B0604020202020204" pitchFamily="34" charset="0"/>
              </a:rPr>
              <a:t>).</a:t>
            </a:r>
          </a:p>
          <a:p>
            <a:pPr eaLnBrk="1" hangingPunct="1"/>
            <a:r>
              <a:rPr lang="en-US" altLang="ru-RU" sz="900" b="1" i="1" smtClean="0">
                <a:latin typeface="Arial" panose="020B0604020202020204" pitchFamily="34" charset="0"/>
              </a:rPr>
              <a:t>IRSN,2011</a:t>
            </a:r>
          </a:p>
          <a:p>
            <a:pPr eaLnBrk="1" hangingPunct="1"/>
            <a:endParaRPr lang="en-US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682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49FDF2-1B98-44B7-AEC6-3D6429B5BE9F}" type="slidenum">
              <a:rPr lang="fr-FR"/>
              <a:pPr/>
              <a:t>20</a:t>
            </a:fld>
            <a:endParaRPr lang="fr-FR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304800"/>
            <a:ext cx="1588" cy="1588"/>
          </a:xfrm>
          <a:solidFill>
            <a:srgbClr val="FFFFFF"/>
          </a:solidFill>
          <a:ln/>
        </p:spPr>
      </p:sp>
      <p:sp>
        <p:nvSpPr>
          <p:cNvPr id="21507" name="Rectangle 3"/>
          <p:cNvSpPr txBox="1">
            <a:spLocks noGrp="1" noChangeArrowheads="1"/>
          </p:cNvSpPr>
          <p:nvPr>
            <p:ph type="body" idx="1"/>
          </p:nvPr>
        </p:nvSpPr>
        <p:spPr>
          <a:xfrm>
            <a:off x="671691" y="3236639"/>
            <a:ext cx="7808796" cy="3045164"/>
          </a:xfrm>
          <a:ln/>
        </p:spPr>
        <p:txBody>
          <a:bodyPr wrap="none" anchor="ctr"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7590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AE030D-4EE3-4063-A8BF-28ACBBC53944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835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DF0E47-AA41-4298-BE5D-1821082FC158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18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15524F-82B4-49E0-958F-0DE7B0DD8CB2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067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8890D-ACD2-401E-8BE9-69E6985ABCDB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320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8CD175-3774-49CE-A8ED-4A671548E0CF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2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C6E80F-8697-41EA-91F6-0D98A29314B0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658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8FD7A3-C626-4E75-994A-20588F9C76C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7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AF86D-626D-4AA4-9479-0C3095B9A45B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46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D9F836-682F-4B72-A01E-CEF288B14838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46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528AB4-433B-48DE-BD63-ADE621936FAC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40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766E9C-1AAF-4889-BF98-46418F296227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215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5824D-EBB0-44DC-9118-8566A3982BC0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774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D7FE9-C2B5-45D9-9C7A-948C329450CC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812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67CA3-EF7F-46E8-9B87-4C70FFBF9D27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515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DF3D02-5BA5-45E8-B88B-EA121067E9CC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45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68052-1463-4425-B7DF-09E831217370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2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0353D-CC98-458F-B192-57CA06250507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886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8366D-A5DB-4402-AF80-F4F3437C4EF2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263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D1695-439C-4F1E-A4CD-50F36DB68C6E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0820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0CF71-B89E-4A3C-B8C3-F88D955D7038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383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620D2-824B-46E0-A1E5-187EEF988BF1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6715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470C9-19C8-4876-9B88-E3C9084B0D94}" type="slidenum">
              <a:rPr lang="de-DE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359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471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268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867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0802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2358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836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0759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4786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9061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3306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7474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4B391-939D-4BF2-B37D-9E1D0480A78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308E7E-D440-41B0-A3F6-4C05BA0D0FA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90619019"/>
      </p:ext>
    </p:extLst>
  </p:cSld>
  <p:clrMapOvr>
    <a:masterClrMapping/>
  </p:clrMapOvr>
  <p:transition spd="slow">
    <p:pull dir="l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2FF06-D538-4346-9272-7A4F8A91F2CA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E3A40-7C72-4926-9E5A-4F5DC823E00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04686426"/>
      </p:ext>
    </p:extLst>
  </p:cSld>
  <p:clrMapOvr>
    <a:masterClrMapping/>
  </p:clrMapOvr>
  <p:transition spd="slow">
    <p:pull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4A56A-D647-4E9C-99E7-D0A9CDD4597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22175-DB85-46C6-9D61-A38B3A0A0C0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205058152"/>
      </p:ext>
    </p:extLst>
  </p:cSld>
  <p:clrMapOvr>
    <a:masterClrMapping/>
  </p:clrMapOvr>
  <p:transition spd="slow">
    <p:pull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16339-7A1C-4156-ADD0-6F47960486A6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5F2DF-3AFD-43D4-ADF3-693CDEDD937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24389669"/>
      </p:ext>
    </p:extLst>
  </p:cSld>
  <p:clrMapOvr>
    <a:masterClrMapping/>
  </p:clrMapOvr>
  <p:transition spd="slow">
    <p:pull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4EDBA-64F4-43D5-80FA-5F0272063B6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00089-FE77-4495-85F4-AFC07B1B0E3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79204245"/>
      </p:ext>
    </p:extLst>
  </p:cSld>
  <p:clrMapOvr>
    <a:masterClrMapping/>
  </p:clrMapOvr>
  <p:transition spd="slow">
    <p:pull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A7E03-4E9B-4A85-BF0F-774E0D13B9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4575C-719B-45CC-8D8D-CC20FC2C8AC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63293690"/>
      </p:ext>
    </p:extLst>
  </p:cSld>
  <p:clrMapOvr>
    <a:masterClrMapping/>
  </p:clrMapOvr>
  <p:transition spd="slow">
    <p:pull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4E43B-AF78-4C8E-A198-FDE21D33610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D5528-6798-44F8-9833-A51DFF65F28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93089440"/>
      </p:ext>
    </p:extLst>
  </p:cSld>
  <p:clrMapOvr>
    <a:masterClrMapping/>
  </p:clrMapOvr>
  <p:transition spd="slow">
    <p:pull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557EA-08DC-44FA-BB46-457A0B9F7F3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9144E-11C2-48DD-9484-A14B3429FB2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30086861"/>
      </p:ext>
    </p:extLst>
  </p:cSld>
  <p:clrMapOvr>
    <a:masterClrMapping/>
  </p:clrMapOvr>
  <p:transition spd="slow">
    <p:pull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24771-1B65-48AE-ADF6-F3DD7F2D718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BE517-21E9-45E0-8EC9-3227EBD3289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91944323"/>
      </p:ext>
    </p:extLst>
  </p:cSld>
  <p:clrMapOvr>
    <a:masterClrMapping/>
  </p:clrMapOvr>
  <p:transition spd="slow">
    <p:pull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6EC59-B7F7-44A6-835C-401DD833405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8B4FC-2E0D-4D2E-84F1-F6083D4115C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097393067"/>
      </p:ext>
    </p:extLst>
  </p:cSld>
  <p:clrMapOvr>
    <a:masterClrMapping/>
  </p:clrMapOvr>
  <p:transition spd="slow">
    <p:pull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41FAC-18E5-43FC-A946-32C577C081B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96D24-14CA-41D5-BBCE-75790BC0F94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80200075"/>
      </p:ext>
    </p:extLst>
  </p:cSld>
  <p:clrMapOvr>
    <a:masterClrMapping/>
  </p:clrMapOvr>
  <p:transition spd="slow">
    <p:pull dir="l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8F9CE-992E-414B-9939-0AB3743952AA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026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B83B3-B974-46D9-A10F-13E6D44B3D0F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8086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AAD-63C6-4624-803D-D0F66755F6B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1090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443DA-510B-4D08-A262-9CC0EB5B259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61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35426-ECF7-4E25-BEC0-487A9C3EE63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15364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3654E-B015-4DBD-9D9D-5F47178077A2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756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F11B5-824B-453A-B71B-C8FC9326105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7351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DB242-FFED-44B4-B9A6-65028B7F318B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7364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8D166-D012-41A3-9EB5-BC51A69219E5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776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ADB50-F906-42CB-8941-56E1687AA55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79074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40029C-A098-4531-AEB1-FBEA2280A38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8176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8F9CE-992E-414B-9939-0AB3743952AA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1091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B83B3-B974-46D9-A10F-13E6D44B3D0F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9805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AAD-63C6-4624-803D-D0F66755F6B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9775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443DA-510B-4D08-A262-9CC0EB5B259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0157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35426-ECF7-4E25-BEC0-487A9C3EE63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48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3654E-B015-4DBD-9D9D-5F47178077A2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4158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F11B5-824B-453A-B71B-C8FC9326105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796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DB242-FFED-44B4-B9A6-65028B7F318B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7755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8D166-D012-41A3-9EB5-BC51A69219E5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575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ADB50-F906-42CB-8941-56E1687AA55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9692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40029C-A098-4531-AEB1-FBEA2280A38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2257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8F9CE-992E-414B-9939-0AB3743952AA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8969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B83B3-B974-46D9-A10F-13E6D44B3D0F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0048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AAD-63C6-4624-803D-D0F66755F6B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251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443DA-510B-4D08-A262-9CC0EB5B259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864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35426-ECF7-4E25-BEC0-487A9C3EE63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048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3654E-B015-4DBD-9D9D-5F47178077A2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6233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F11B5-824B-453A-B71B-C8FC9326105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3707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DB242-FFED-44B4-B9A6-65028B7F318B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2599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8D166-D012-41A3-9EB5-BC51A69219E5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4724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ADB50-F906-42CB-8941-56E1687AA55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83159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40029C-A098-4531-AEB1-FBEA2280A38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13725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8F9CE-992E-414B-9939-0AB3743952AA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66693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2B83B3-B974-46D9-A10F-13E6D44B3D0F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0913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301AAD-63C6-4624-803D-D0F66755F6B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3550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D443DA-510B-4D08-A262-9CC0EB5B259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6581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35426-ECF7-4E25-BEC0-487A9C3EE63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0854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83654E-B015-4DBD-9D9D-5F47178077A2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37794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F11B5-824B-453A-B71B-C8FC93261056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596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2DB242-FFED-44B4-B9A6-65028B7F318B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7120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8D166-D012-41A3-9EB5-BC51A69219E5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0772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9ADB50-F906-42CB-8941-56E1687AA55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341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40029C-A098-4531-AEB1-FBEA2280A383}" type="slidenum">
              <a:rPr lang="de-DE" altLang="ru-RU">
                <a:solidFill>
                  <a:srgbClr val="000000"/>
                </a:solidFill>
              </a:rPr>
              <a:pPr/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3397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B91E60-740D-46A3-88B2-714C3DDAF96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1662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0F910-A28D-450A-A878-D519419A68C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56354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0AF652-A831-4135-BBF1-9FC44DA9AB5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7697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749DFE-1FA6-4553-B3F3-C3BED1035EEB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1592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97BF82-F25B-4516-B579-48B3EEC76044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3220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FDBF26-1F6A-4CA1-A5FA-07B399A2CA9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96710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2E93A-AD68-474E-BC74-C265B3A8E931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2015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B3921E-1F5A-4C01-B442-B73822CF2906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735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26B9F-9B88-4A22-AD29-BC34B40AE03E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7246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962AB9-10C1-4C84-979C-5FB22CDD8A87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037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5FB7B6-62CF-44B0-B1E4-74CB5BC922D5}" type="slidenum">
              <a:rPr lang="ru-RU" altLang="ru-RU">
                <a:solidFill>
                  <a:srgbClr val="000000"/>
                </a:solidFill>
              </a:rPr>
              <a:pPr/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7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die Formate des Vorlagentextes zu bearbeiten</a:t>
            </a:r>
          </a:p>
          <a:p>
            <a:pPr lvl="1"/>
            <a:r>
              <a:rPr lang="de-DE" altLang="ru-RU" smtClean="0"/>
              <a:t>Zweite Ebene</a:t>
            </a:r>
          </a:p>
          <a:p>
            <a:pPr lvl="2"/>
            <a:r>
              <a:rPr lang="de-DE" altLang="ru-RU" smtClean="0"/>
              <a:t>Dritte Ebene</a:t>
            </a:r>
          </a:p>
          <a:p>
            <a:pPr lvl="3"/>
            <a:r>
              <a:rPr lang="de-DE" altLang="ru-RU" smtClean="0"/>
              <a:t>Vierte Ebene</a:t>
            </a:r>
          </a:p>
          <a:p>
            <a:pPr lvl="4"/>
            <a:r>
              <a:rPr lang="de-DE" altLang="ru-RU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1A459EF-F3EF-48C8-A841-3E7E912D271C}" type="slidenum">
              <a:rPr lang="de-DE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837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smtClean="0"/>
              <a:t>Klicken Sie, um die Formate des Vorlagentextes zu bearbeiten</a:t>
            </a:r>
          </a:p>
          <a:p>
            <a:pPr lvl="1"/>
            <a:r>
              <a:rPr lang="de-DE" altLang="en-US" smtClean="0"/>
              <a:t>Zweite Ebene</a:t>
            </a:r>
          </a:p>
          <a:p>
            <a:pPr lvl="2"/>
            <a:r>
              <a:rPr lang="de-DE" altLang="en-US" smtClean="0"/>
              <a:t>Dritte Ebene</a:t>
            </a:r>
          </a:p>
          <a:p>
            <a:pPr lvl="3"/>
            <a:r>
              <a:rPr lang="de-DE" altLang="en-US" smtClean="0"/>
              <a:t>Vierte Ebene</a:t>
            </a:r>
          </a:p>
          <a:p>
            <a:pPr lvl="4"/>
            <a:r>
              <a:rPr lang="de-DE" altLang="en-US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EBEADC-36D3-46EB-B697-29CA44D6B925}" type="slidenum">
              <a:rPr lang="de-DE" alt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de-DE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87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AC5F2-681B-4130-B587-368C1B556772}" type="datetimeFigureOut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10.03.2017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40278-28A6-41D0-A6E4-722D6E0A2B38}" type="slidenum">
              <a:rPr lang="uk-U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uk-U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21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9E9824-D44B-4209-9135-E760D6C9CA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3/10/2017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CCA4D1-D5D0-4B35-91F3-C49004E2CEE0}" type="slidenum">
              <a:rPr lang="en-US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ru-RU" smtClean="0"/>
          </a:p>
        </p:txBody>
      </p:sp>
    </p:spTree>
    <p:extLst>
      <p:ext uri="{BB962C8B-B14F-4D97-AF65-F5344CB8AC3E}">
        <p14:creationId xmlns:p14="http://schemas.microsoft.com/office/powerpoint/2010/main" val="373490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ll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die Formate des Vorlagentextes zu bearbeiten</a:t>
            </a:r>
          </a:p>
          <a:p>
            <a:pPr lvl="1"/>
            <a:r>
              <a:rPr lang="de-DE" altLang="ru-RU" smtClean="0"/>
              <a:t>Zweite Ebene</a:t>
            </a:r>
          </a:p>
          <a:p>
            <a:pPr lvl="2"/>
            <a:r>
              <a:rPr lang="de-DE" altLang="ru-RU" smtClean="0"/>
              <a:t>Dritte Ebene</a:t>
            </a:r>
          </a:p>
          <a:p>
            <a:pPr lvl="3"/>
            <a:r>
              <a:rPr lang="de-DE" altLang="ru-RU" smtClean="0"/>
              <a:t>Vierte Ebene</a:t>
            </a:r>
          </a:p>
          <a:p>
            <a:pPr lvl="4"/>
            <a:r>
              <a:rPr lang="de-DE" altLang="ru-RU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064259-D20B-45A1-979F-52C508CF647A}" type="slidenum">
              <a:rPr lang="de-DE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4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die Formate des Vorlagentextes zu bearbeiten</a:t>
            </a:r>
          </a:p>
          <a:p>
            <a:pPr lvl="1"/>
            <a:r>
              <a:rPr lang="de-DE" altLang="ru-RU" smtClean="0"/>
              <a:t>Zweite Ebene</a:t>
            </a:r>
          </a:p>
          <a:p>
            <a:pPr lvl="2"/>
            <a:r>
              <a:rPr lang="de-DE" altLang="ru-RU" smtClean="0"/>
              <a:t>Dritte Ebene</a:t>
            </a:r>
          </a:p>
          <a:p>
            <a:pPr lvl="3"/>
            <a:r>
              <a:rPr lang="de-DE" altLang="ru-RU" smtClean="0"/>
              <a:t>Vierte Ebene</a:t>
            </a:r>
          </a:p>
          <a:p>
            <a:pPr lvl="4"/>
            <a:r>
              <a:rPr lang="de-DE" altLang="ru-RU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064259-D20B-45A1-979F-52C508CF647A}" type="slidenum">
              <a:rPr lang="de-DE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3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die Formate des Vorlagentextes zu bearbeiten</a:t>
            </a:r>
          </a:p>
          <a:p>
            <a:pPr lvl="1"/>
            <a:r>
              <a:rPr lang="de-DE" altLang="ru-RU" smtClean="0"/>
              <a:t>Zweite Ebene</a:t>
            </a:r>
          </a:p>
          <a:p>
            <a:pPr lvl="2"/>
            <a:r>
              <a:rPr lang="de-DE" altLang="ru-RU" smtClean="0"/>
              <a:t>Dritte Ebene</a:t>
            </a:r>
          </a:p>
          <a:p>
            <a:pPr lvl="3"/>
            <a:r>
              <a:rPr lang="de-DE" altLang="ru-RU" smtClean="0"/>
              <a:t>Vierte Ebene</a:t>
            </a:r>
          </a:p>
          <a:p>
            <a:pPr lvl="4"/>
            <a:r>
              <a:rPr lang="de-DE" altLang="ru-RU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064259-D20B-45A1-979F-52C508CF647A}" type="slidenum">
              <a:rPr lang="de-DE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8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ru-RU" smtClean="0"/>
              <a:t>Klicken Sie, um die Formate des Vorlagentextes zu bearbeiten</a:t>
            </a:r>
          </a:p>
          <a:p>
            <a:pPr lvl="1"/>
            <a:r>
              <a:rPr lang="de-DE" altLang="ru-RU" smtClean="0"/>
              <a:t>Zweite Ebene</a:t>
            </a:r>
          </a:p>
          <a:p>
            <a:pPr lvl="2"/>
            <a:r>
              <a:rPr lang="de-DE" altLang="ru-RU" smtClean="0"/>
              <a:t>Dritte Ebene</a:t>
            </a:r>
          </a:p>
          <a:p>
            <a:pPr lvl="3"/>
            <a:r>
              <a:rPr lang="de-DE" altLang="ru-RU" smtClean="0"/>
              <a:t>Vierte Ebene</a:t>
            </a:r>
          </a:p>
          <a:p>
            <a:pPr lvl="4"/>
            <a:r>
              <a:rPr lang="de-DE" altLang="ru-RU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F064259-D20B-45A1-979F-52C508CF647A}" type="slidenum">
              <a:rPr lang="de-DE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de-DE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345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8000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B790BA-311D-4557-AEA8-C8056C772795}" type="slidenum">
              <a:rPr lang="ru-RU" alt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75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hyperlink" Target="http://www.uiar.org.ua/" TargetMode="External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6.jpeg"/><Relationship Id="rId4" Type="http://schemas.openxmlformats.org/officeDocument/2006/relationships/image" Target="../media/image3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2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6.png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openxmlformats.org/officeDocument/2006/relationships/image" Target="../media/image66.png"/><Relationship Id="rId10" Type="http://schemas.openxmlformats.org/officeDocument/2006/relationships/image" Target="../media/image63.png"/><Relationship Id="rId4" Type="http://schemas.openxmlformats.org/officeDocument/2006/relationships/image" Target="../media/image65.png"/><Relationship Id="rId9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gif"/><Relationship Id="rId7" Type="http://schemas.openxmlformats.org/officeDocument/2006/relationships/image" Target="../media/image7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www.fire.uni-freiburg.de/GlobalNetworks/SEEurope/SEEurope_1_radio.html" TargetMode="External"/><Relationship Id="rId5" Type="http://schemas.openxmlformats.org/officeDocument/2006/relationships/hyperlink" Target="http://www.fire.uni-freiburg.de/" TargetMode="External"/><Relationship Id="rId4" Type="http://schemas.openxmlformats.org/officeDocument/2006/relationships/hyperlink" Target="http://www.nubip.edu.ua/en/reefm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 descr="UNU-LOGO-3C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4200" y="6124575"/>
            <a:ext cx="17526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 descr="D:\text\LOGOS\GFMC-Logo-New\GFMC-2-Logo_transparent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8600" y="6019800"/>
            <a:ext cx="6096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5" descr="logo english - Ginebra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067425"/>
            <a:ext cx="16002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8" descr="E:\text\LOGOS\LOGO\CoE-logo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6096000"/>
            <a:ext cx="9144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0" descr="D:\text\LOGOS\GFMC-Logo-New\GFMC-2-Logo_transparent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800" y="6096000"/>
            <a:ext cx="83820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1" descr="OSCE_Logo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6153150"/>
            <a:ext cx="114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Заголовок 1"/>
          <p:cNvSpPr>
            <a:spLocks noGrp="1"/>
          </p:cNvSpPr>
          <p:nvPr>
            <p:ph type="title"/>
          </p:nvPr>
        </p:nvSpPr>
        <p:spPr>
          <a:xfrm>
            <a:off x="466725" y="2303742"/>
            <a:ext cx="8220075" cy="2033308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EFFORTS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ON LONG-TERM REDUCTION OF CATASTROPHIC WILDFIRES RISKS IN THE CHERNOBYL EXCLUSION ZONE: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AN EXAMPLE OF INTEGRATION OF SCIENCE, NETWORKING AND AWARENESS RISING TOWARDS ADDRESSING A CREEPING AND LARGELY UNOBSERVED HUMANITARIAN AND ENVIRONMENTAL 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DISASTER</a:t>
            </a:r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(2005-2017)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altLang="ru-RU" sz="20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1" name="Прямоугольник 3"/>
          <p:cNvSpPr>
            <a:spLocks noChangeArrowheads="1"/>
          </p:cNvSpPr>
          <p:nvPr/>
        </p:nvSpPr>
        <p:spPr bwMode="auto">
          <a:xfrm>
            <a:off x="25400" y="5711825"/>
            <a:ext cx="9144000" cy="3079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6th International Convention of Environmental Laureates, Freiburg, 9-12 March 2017 </a:t>
            </a:r>
          </a:p>
        </p:txBody>
      </p:sp>
      <p:sp>
        <p:nvSpPr>
          <p:cNvPr id="3083" name="Прямоугольник 4"/>
          <p:cNvSpPr>
            <a:spLocks noChangeArrowheads="1"/>
          </p:cNvSpPr>
          <p:nvPr/>
        </p:nvSpPr>
        <p:spPr bwMode="auto">
          <a:xfrm>
            <a:off x="531875" y="4375150"/>
            <a:ext cx="8052955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Sergiy </a:t>
            </a:r>
            <a:r>
              <a:rPr lang="en-US" altLang="ru-RU" sz="2000" b="1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Zibtsev, Johann </a:t>
            </a:r>
            <a:r>
              <a:rPr lang="en-US" alt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G. </a:t>
            </a:r>
            <a:r>
              <a:rPr lang="en-US" altLang="ru-RU" sz="2000" b="1" dirty="0" err="1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Goldammer</a:t>
            </a:r>
            <a:r>
              <a:rPr lang="en-US" altLang="ru-RU" sz="2000" b="1" dirty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Regional Eastern European Fire Monitoring Center, Kyiv, Ukraine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2000" i="1" dirty="0" smtClean="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Global Fire Monitoring Center (GFMC), Freiburg, Germany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ru-RU" sz="1800" dirty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952632"/>
              </p:ext>
            </p:extLst>
          </p:nvPr>
        </p:nvGraphicFramePr>
        <p:xfrm>
          <a:off x="1210734" y="233850"/>
          <a:ext cx="6790266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3422"/>
                <a:gridCol w="2263422"/>
                <a:gridCol w="2263422"/>
              </a:tblGrid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Fire Monitoring Center</a:t>
                      </a: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 Eastern European Fire Monitoring Center </a:t>
                      </a: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National University of Life and Environmental Sciences of Ukraine </a:t>
                      </a:r>
                      <a:endParaRPr lang="ru-RU" sz="1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5339" y="150373"/>
            <a:ext cx="841321" cy="4999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618" y="129075"/>
            <a:ext cx="884513" cy="5896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6281" y="147555"/>
            <a:ext cx="487985" cy="6971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62099" y="1474649"/>
            <a:ext cx="5943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en-US" b="1" baseline="30000" dirty="0" err="1" smtClean="0">
                <a:solidFill>
                  <a:schemeClr val="accent1">
                    <a:lumMod val="50000"/>
                  </a:schemeClr>
                </a:solidFill>
              </a:rPr>
              <a:t>th</a:t>
            </a:r>
            <a:r>
              <a:rPr lang="en-US" b="1" baseline="30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International Convention of Environmental Laureates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, Freiburg, 9-12 March 2017</a:t>
            </a:r>
            <a:endParaRPr lang="ru-RU" baseline="30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495470" y="2158615"/>
            <a:ext cx="4060811" cy="99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1562099" y="1456764"/>
            <a:ext cx="6248401" cy="1143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356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266" y="1618129"/>
            <a:ext cx="7637929" cy="1219201"/>
          </a:xfrm>
        </p:spPr>
        <p:txBody>
          <a:bodyPr/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Integration of science, networking and awareness </a:t>
            </a:r>
            <a:r>
              <a:rPr lang="en-US" sz="28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help to radically improve environment in regions of ecological crisis    </a:t>
            </a:r>
            <a:endParaRPr lang="ru-RU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207" y="484094"/>
            <a:ext cx="5182049" cy="719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988" y="6222895"/>
            <a:ext cx="7230483" cy="3779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403" y="3575371"/>
            <a:ext cx="2640341" cy="19094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8141" y="3566967"/>
            <a:ext cx="2568387" cy="19262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5932" y="3566967"/>
            <a:ext cx="2557181" cy="19178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3403" y="5727032"/>
            <a:ext cx="8529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     2003                                    2007                                  2017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2161980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582" y="238484"/>
            <a:ext cx="8229600" cy="795362"/>
          </a:xfrm>
        </p:spPr>
        <p:txBody>
          <a:bodyPr/>
          <a:lstStyle/>
          <a:p>
            <a:pPr algn="l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Chernobyl E</a:t>
            </a:r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xclusion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hu-H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750887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ClrTx/>
              <a:buSzTx/>
              <a:defRPr/>
            </a:pPr>
            <a:r>
              <a:rPr lang="ru-RU" sz="1600" cap="none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Люксембург</a:t>
            </a:r>
          </a:p>
          <a:p>
            <a:pPr algn="ctr" eaLnBrk="1" hangingPunct="1">
              <a:spcBef>
                <a:spcPct val="0"/>
              </a:spcBef>
              <a:buClrTx/>
              <a:buSzTx/>
              <a:defRPr/>
            </a:pPr>
            <a:r>
              <a:rPr lang="ru-RU" sz="1600" cap="none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2,6 тыс. км</a:t>
            </a:r>
            <a:r>
              <a:rPr lang="ru-RU" sz="1600" cap="none" baseline="30000" dirty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7173" name="Объект 4"/>
          <p:cNvSpPr>
            <a:spLocks noGrp="1"/>
          </p:cNvSpPr>
          <p:nvPr>
            <p:ph sz="quarter" idx="2"/>
          </p:nvPr>
        </p:nvSpPr>
        <p:spPr>
          <a:xfrm>
            <a:off x="468313" y="1557338"/>
            <a:ext cx="7991475" cy="5184775"/>
          </a:xfrm>
        </p:spPr>
        <p:txBody>
          <a:bodyPr/>
          <a:lstStyle/>
          <a:p>
            <a:pPr eaLnBrk="1" hangingPunct="1"/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Territory </a:t>
            </a:r>
            <a:r>
              <a:rPr lang="uk-UA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– 2 600 км</a:t>
            </a:r>
            <a:r>
              <a:rPr lang="uk-UA" altLang="ru-RU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</a:p>
          <a:p>
            <a:pPr eaLnBrk="1" hangingPunct="1"/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Border </a:t>
            </a:r>
            <a:r>
              <a:rPr lang="uk-UA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– 439 км</a:t>
            </a:r>
          </a:p>
          <a:p>
            <a:pPr eaLnBrk="1" hangingPunct="1"/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No population</a:t>
            </a:r>
            <a:endParaRPr lang="uk-UA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Chernobyl </a:t>
            </a:r>
            <a:r>
              <a:rPr lang="en-US" alt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NPP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radioactive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waste 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fac. </a:t>
            </a:r>
            <a:endParaRPr lang="en-US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Personnel – around 10 000 persons</a:t>
            </a:r>
          </a:p>
          <a:p>
            <a:pPr eaLnBrk="1" hangingPunct="1"/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150 000 ha of high prone forests  </a:t>
            </a:r>
            <a:endParaRPr lang="uk-UA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878695" y="1748467"/>
            <a:ext cx="4498975" cy="635888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/>
            </a:pPr>
            <a:r>
              <a:rPr lang="en-US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Luxemburg </a:t>
            </a:r>
            <a:r>
              <a:rPr lang="ru-RU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     </a:t>
            </a:r>
            <a:r>
              <a:rPr lang="en-US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Exclusion Zone </a:t>
            </a:r>
            <a: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/>
            </a:pPr>
            <a:r>
              <a:rPr lang="ru-RU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</a:t>
            </a:r>
            <a:r>
              <a:rPr lang="en-US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6</a:t>
            </a:r>
            <a:r>
              <a:rPr lang="en-US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00</a:t>
            </a:r>
            <a:r>
              <a:rPr lang="ru-RU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км</a:t>
            </a:r>
            <a:r>
              <a:rPr lang="ru-RU" sz="1800" baseline="300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         </a:t>
            </a:r>
            <a:r>
              <a:rPr lang="ru-RU" sz="1800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        </a:t>
            </a:r>
            <a: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600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км</a:t>
            </a:r>
            <a:r>
              <a:rPr lang="ru-RU" sz="1800" baseline="30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</a:t>
            </a:r>
            <a:endParaRPr lang="ru-RU" sz="1800" dirty="0" smtClean="0">
              <a:solidFill>
                <a:prstClr val="white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marL="0" indent="0" eaLnBrk="1" hangingPunct="1">
              <a:lnSpc>
                <a:spcPct val="80000"/>
              </a:lnSpc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/>
            </a:pPr>
            <a:r>
              <a:rPr lang="ru-RU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                               </a:t>
            </a:r>
            <a:r>
              <a:rPr lang="en-US" sz="1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endParaRPr lang="ru-RU" sz="18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 2" panose="05020102010507070707" pitchFamily="18" charset="2"/>
              <a:buNone/>
              <a:defRPr/>
            </a:pPr>
            <a:endParaRPr lang="ru-RU" sz="1600" baseline="30000" dirty="0">
              <a:solidFill>
                <a:srgbClr val="66FF33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7175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5C494B-60FC-4580-B1A2-B1120C430A3E}" type="slidenum">
              <a:rPr lang="ru-RU" altLang="ru-RU">
                <a:solidFill>
                  <a:srgbClr val="BCBCBC"/>
                </a:solidFill>
              </a:rPr>
              <a:pPr/>
              <a:t>3</a:t>
            </a:fld>
            <a:endParaRPr lang="ru-RU" altLang="ru-RU" dirty="0">
              <a:solidFill>
                <a:srgbClr val="BCBCBC"/>
              </a:solidFill>
            </a:endParaRPr>
          </a:p>
        </p:txBody>
      </p:sp>
      <p:pic>
        <p:nvPicPr>
          <p:cNvPr id="7176" name="Picture 4" descr="TEST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27" t="74358" r="33385"/>
          <a:stretch>
            <a:fillRect/>
          </a:stretch>
        </p:blipFill>
        <p:spPr bwMode="auto">
          <a:xfrm>
            <a:off x="4645025" y="325367"/>
            <a:ext cx="4732645" cy="130413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13" y="4735908"/>
            <a:ext cx="2321456" cy="17410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4499" y="4696643"/>
            <a:ext cx="2375002" cy="178035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613" y="4672879"/>
            <a:ext cx="2403074" cy="180412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8469" y="2503324"/>
            <a:ext cx="2640260" cy="197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1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2" y="1603972"/>
            <a:ext cx="8199038" cy="1219201"/>
          </a:xfrm>
        </p:spPr>
        <p:txBody>
          <a:bodyPr/>
          <a:lstStyle/>
          <a:p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Large forest fires in terrains contaminated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Cs-137 / Sr-90 (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total area more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 500 000 ha) result in secondary contamination of environment and threaten human health and security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207" y="484094"/>
            <a:ext cx="5182049" cy="719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988" y="6222895"/>
            <a:ext cx="7230483" cy="3779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709" y="3187120"/>
            <a:ext cx="2760009" cy="220800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7893" y="3187122"/>
            <a:ext cx="2279276" cy="30390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6921" y="3215256"/>
            <a:ext cx="2944009" cy="22080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753206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264" y="1307968"/>
            <a:ext cx="7637929" cy="4810444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Needs:</a:t>
            </a:r>
            <a: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Research to understand scale, dynamic and 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consequences of radioactive fires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Technical solutions to prevent and suppress fires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Legislation, regulations and policies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Capacity building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Training to enhance local fire management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knowledge and skills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Barriers: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Lack of funding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- Limited attention by government and international </a:t>
            </a:r>
            <a:b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organizations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207" y="484094"/>
            <a:ext cx="5182049" cy="719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988" y="6222895"/>
            <a:ext cx="7230483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485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108576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1. Research, publications, conferences  (2005-2016)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306" y="1752599"/>
            <a:ext cx="8027894" cy="4470295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National University of Life and Environmental Sciences of Ukraine 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Fire Monitoring Center, Freiburg, Germany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Yale University,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Canadian Fire Research Center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U.S. Forest Service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Norwegian Institute of Atmospheric Research, Norway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Academy of Science of France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Reporting at international conferences (EGU, IUFRO, International Wildland Fire Conferences)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204" y="123010"/>
            <a:ext cx="5182049" cy="7193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988" y="6222895"/>
            <a:ext cx="7230483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901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641163"/>
            <a:ext cx="5696639" cy="4111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8578" y="1542194"/>
            <a:ext cx="4783951" cy="3383088"/>
          </a:xfrm>
          <a:prstGeom prst="rect">
            <a:avLst/>
          </a:prstGeom>
        </p:spPr>
      </p:pic>
      <p:pic>
        <p:nvPicPr>
          <p:cNvPr id="9" name="Рисунок 1" descr="G:\My_Doc_Toshiba\+Chern_Docs_budget_fin_2010_rab_03_06_10\Maps_Chornobyl_2011\chorn_pog7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9" y="1522413"/>
            <a:ext cx="4314477" cy="303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66675" y="725488"/>
            <a:ext cx="8963025" cy="796925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Disaster of the Chernobyl Nuclear Power Plant (1986), Exclusion </a:t>
            </a:r>
            <a:r>
              <a:rPr lang="en-US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one and fires  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38" y="20259"/>
            <a:ext cx="5182049" cy="719390"/>
          </a:xfrm>
          <a:prstGeom prst="rect">
            <a:avLst/>
          </a:prstGeom>
        </p:spPr>
      </p:pic>
      <p:pic>
        <p:nvPicPr>
          <p:cNvPr id="20" name="Picture 2" descr="G:\My_Doc_Toshiba\Fire_glob_mon_centre\2011_GFMC\Wildfires2011_South_Africa\Report_final\Chorn_fire_sat_pict_engl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1588" y="3233738"/>
            <a:ext cx="5138737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5169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:\My_Doc_Toshiba\Maps\Atlas_zony_Kashparov_UIAR\maps_img\Am24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0013" y="4846638"/>
            <a:ext cx="3059112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Contamination of the Chernobyl exclusion zone</a:t>
            </a:r>
            <a:endParaRPr lang="uk-UA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G:\My_Doc_Toshiba\Maps\Atlas_zony_Kashparov_UIAR\maps_img\Cs13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>
            <a:fillRect/>
          </a:stretch>
        </p:blipFill>
        <p:spPr bwMode="auto">
          <a:xfrm>
            <a:off x="1285875" y="1214438"/>
            <a:ext cx="31432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G:\My_Doc_Toshiba\Maps\Atlas_zony_Kashparov_UIAR\maps_img\Sr9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75" y="3071813"/>
            <a:ext cx="328612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285750" y="1311275"/>
            <a:ext cx="10001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aseline="30000" dirty="0">
                <a:cs typeface="Times New Roman" pitchFamily="18" charset="0"/>
              </a:rPr>
              <a:t>137</a:t>
            </a:r>
            <a:r>
              <a:rPr lang="en-US" sz="2400" dirty="0">
                <a:cs typeface="Times New Roman" pitchFamily="18" charset="0"/>
              </a:rPr>
              <a:t>Cs</a:t>
            </a:r>
          </a:p>
          <a:p>
            <a:r>
              <a:rPr lang="en-US" sz="2400" dirty="0"/>
              <a:t>30 </a:t>
            </a:r>
            <a:r>
              <a:rPr lang="en-US" sz="2400" dirty="0" smtClean="0"/>
              <a:t>years</a:t>
            </a:r>
            <a:endParaRPr lang="uk-UA" sz="2400" dirty="0">
              <a:cs typeface="Times New Roman" pitchFamily="18" charset="0"/>
            </a:endParaRPr>
          </a:p>
        </p:txBody>
      </p:sp>
      <p:pic>
        <p:nvPicPr>
          <p:cNvPr id="4098" name="Picture 2" descr="G:\My_Doc_Toshiba\Maps\Atlas_zony_Kashparov_UIAR\maps_img\Pu238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5800" y="1214438"/>
            <a:ext cx="34718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924800" y="1214438"/>
            <a:ext cx="11001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aseline="30000">
                <a:cs typeface="Times New Roman" pitchFamily="18" charset="0"/>
              </a:rPr>
              <a:t>238</a:t>
            </a:r>
            <a:r>
              <a:rPr lang="en-US" sz="2400">
                <a:cs typeface="Times New Roman" pitchFamily="18" charset="0"/>
              </a:rPr>
              <a:t>Pu</a:t>
            </a:r>
          </a:p>
          <a:p>
            <a:endParaRPr lang="en-US" sz="2400"/>
          </a:p>
          <a:p>
            <a:r>
              <a:rPr lang="uk-UA" sz="2400"/>
              <a:t>87</a:t>
            </a:r>
            <a:r>
              <a:rPr lang="de-DE" sz="2400"/>
              <a:t>.</a:t>
            </a:r>
            <a:r>
              <a:rPr lang="uk-UA" sz="2400"/>
              <a:t>7</a:t>
            </a:r>
            <a:r>
              <a:rPr lang="de-DE" sz="2400"/>
              <a:t> </a:t>
            </a:r>
            <a:r>
              <a:rPr lang="en-US" sz="2400"/>
              <a:t>y</a:t>
            </a:r>
            <a:endParaRPr lang="en-US" sz="2400">
              <a:cs typeface="Times New Roman" pitchFamily="18" charset="0"/>
            </a:endParaRPr>
          </a:p>
          <a:p>
            <a:endParaRPr lang="uk-UA" sz="2400">
              <a:cs typeface="Times New Roman" pitchFamily="18" charset="0"/>
            </a:endParaRPr>
          </a:p>
        </p:txBody>
      </p:sp>
      <p:pic>
        <p:nvPicPr>
          <p:cNvPr id="1026" name="Picture 2" descr="G:\My_Doc_Toshiba\Maps\Atlas_zony_Kashparov_UIAR\maps_img\Pu239+240.jp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9788" y="3071813"/>
            <a:ext cx="3046412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618413" y="3384550"/>
            <a:ext cx="16430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aseline="30000" dirty="0">
                <a:cs typeface="Times New Roman" pitchFamily="18" charset="0"/>
              </a:rPr>
              <a:t>239-240</a:t>
            </a:r>
            <a:r>
              <a:rPr lang="en-US" sz="2400" dirty="0">
                <a:cs typeface="Times New Roman" pitchFamily="18" charset="0"/>
              </a:rPr>
              <a:t>Pu</a:t>
            </a:r>
          </a:p>
          <a:p>
            <a:r>
              <a:rPr lang="uk-UA" sz="2400" dirty="0">
                <a:solidFill>
                  <a:srgbClr val="FF0000"/>
                </a:solidFill>
              </a:rPr>
              <a:t>24 065</a:t>
            </a:r>
            <a:r>
              <a:rPr lang="de-DE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</a:p>
          <a:p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uk-UA" sz="2400" dirty="0">
                <a:solidFill>
                  <a:srgbClr val="FF0000"/>
                </a:solidFill>
              </a:rPr>
              <a:t>6 537 </a:t>
            </a:r>
            <a:r>
              <a:rPr lang="en-US" sz="2400" dirty="0">
                <a:solidFill>
                  <a:srgbClr val="FF0000"/>
                </a:solidFill>
              </a:rPr>
              <a:t>y</a:t>
            </a:r>
            <a:endParaRPr lang="uk-UA" sz="2400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1027" name="Picture 3" descr="G:\My_Doc_Toshiba\Maps\Atlas_zony_Kashparov_UIAR\maps_img\Pu241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1850" y="4891088"/>
            <a:ext cx="2976563" cy="150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772400" y="5273675"/>
            <a:ext cx="10699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aseline="30000">
                <a:cs typeface="Times New Roman" pitchFamily="18" charset="0"/>
              </a:rPr>
              <a:t>241</a:t>
            </a:r>
            <a:r>
              <a:rPr lang="en-US" sz="2400">
                <a:cs typeface="Times New Roman" pitchFamily="18" charset="0"/>
              </a:rPr>
              <a:t>Pu</a:t>
            </a:r>
          </a:p>
          <a:p>
            <a:r>
              <a:rPr lang="uk-UA" sz="2400"/>
              <a:t>14</a:t>
            </a:r>
            <a:r>
              <a:rPr lang="de-DE" sz="2400"/>
              <a:t>.</a:t>
            </a:r>
            <a:r>
              <a:rPr lang="uk-UA" sz="2400"/>
              <a:t>4</a:t>
            </a:r>
            <a:r>
              <a:rPr lang="de-DE" sz="2400"/>
              <a:t> </a:t>
            </a:r>
            <a:r>
              <a:rPr lang="en-US" sz="2400"/>
              <a:t>y</a:t>
            </a:r>
            <a:endParaRPr lang="uk-UA" sz="2400"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85750" y="5045075"/>
            <a:ext cx="12271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aseline="30000" dirty="0">
                <a:cs typeface="Times New Roman" pitchFamily="18" charset="0"/>
              </a:rPr>
              <a:t>241</a:t>
            </a:r>
            <a:r>
              <a:rPr lang="en-US" sz="2400" dirty="0">
                <a:cs typeface="Times New Roman" pitchFamily="18" charset="0"/>
              </a:rPr>
              <a:t>Am</a:t>
            </a:r>
          </a:p>
          <a:p>
            <a:r>
              <a:rPr lang="en-US" sz="2400" dirty="0">
                <a:cs typeface="Times New Roman" pitchFamily="18" charset="0"/>
              </a:rPr>
              <a:t>432 </a:t>
            </a:r>
            <a:r>
              <a:rPr lang="en-US" sz="2400" dirty="0" smtClean="0">
                <a:cs typeface="Times New Roman" pitchFamily="18" charset="0"/>
              </a:rPr>
              <a:t>y.</a:t>
            </a:r>
            <a:endParaRPr lang="uk-UA" sz="2400" dirty="0">
              <a:cs typeface="Times New Roman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332A6-DE92-41DA-B5A0-23683DB3862B}" type="slidenum">
              <a:rPr lang="uk-UA"/>
              <a:pPr>
                <a:defRPr/>
              </a:pPr>
              <a:t>8</a:t>
            </a:fld>
            <a:endParaRPr lang="uk-UA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28625" y="3216275"/>
            <a:ext cx="10001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aseline="30000" dirty="0">
                <a:cs typeface="Times New Roman" pitchFamily="18" charset="0"/>
              </a:rPr>
              <a:t>90</a:t>
            </a:r>
            <a:r>
              <a:rPr lang="en-US" sz="2400" dirty="0">
                <a:cs typeface="Times New Roman" pitchFamily="18" charset="0"/>
              </a:rPr>
              <a:t>Sr</a:t>
            </a:r>
          </a:p>
          <a:p>
            <a:r>
              <a:rPr lang="en-US" sz="2400" dirty="0">
                <a:cs typeface="Times New Roman" pitchFamily="18" charset="0"/>
              </a:rPr>
              <a:t>29 </a:t>
            </a:r>
            <a:r>
              <a:rPr lang="en-US" sz="2400" dirty="0" smtClean="0">
                <a:cs typeface="Times New Roman" pitchFamily="18" charset="0"/>
              </a:rPr>
              <a:t>years</a:t>
            </a:r>
            <a:endParaRPr lang="uk-UA" sz="2400" dirty="0">
              <a:cs typeface="Times New Roman" pitchFamily="18" charset="0"/>
            </a:endParaRPr>
          </a:p>
        </p:txBody>
      </p:sp>
      <p:sp>
        <p:nvSpPr>
          <p:cNvPr id="24591" name="Прямоугольник 16"/>
          <p:cNvSpPr>
            <a:spLocks noChangeArrowheads="1"/>
          </p:cNvSpPr>
          <p:nvPr/>
        </p:nvSpPr>
        <p:spPr bwMode="auto">
          <a:xfrm>
            <a:off x="179512" y="6237312"/>
            <a:ext cx="25304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cs typeface="Times New Roman" pitchFamily="18" charset="0"/>
              </a:rPr>
              <a:t>Source: </a:t>
            </a:r>
            <a:r>
              <a:rPr lang="en-US" i="1" dirty="0">
                <a:cs typeface="Times New Roman" pitchFamily="18" charset="0"/>
                <a:hlinkClick r:id="rId10"/>
              </a:rPr>
              <a:t>www.uiar.org.ua</a:t>
            </a:r>
            <a:r>
              <a:rPr lang="en-US" i="1" dirty="0">
                <a:cs typeface="Times New Roman" pitchFamily="18" charset="0"/>
              </a:rPr>
              <a:t> </a:t>
            </a:r>
            <a:endParaRPr lang="uk-UA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524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0" grpId="0"/>
      <p:bldP spid="12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563" y="88900"/>
            <a:ext cx="4864100" cy="915988"/>
          </a:xfrm>
        </p:spPr>
        <p:txBody>
          <a:bodyPr/>
          <a:lstStyle/>
          <a:p>
            <a:pPr eaLnBrk="1" hangingPunct="1"/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Chernobyl Exclusion Zone</a:t>
            </a:r>
            <a: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Ukraine, 26 April 1986</a:t>
            </a:r>
            <a:endParaRPr lang="ru-RU" alt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5110163"/>
            <a:ext cx="4392612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800" y="836613"/>
            <a:ext cx="3983038" cy="560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Group 8"/>
          <p:cNvGrpSpPr>
            <a:grpSpLocks/>
          </p:cNvGrpSpPr>
          <p:nvPr/>
        </p:nvGrpSpPr>
        <p:grpSpPr bwMode="auto">
          <a:xfrm>
            <a:off x="395288" y="1004888"/>
            <a:ext cx="4357687" cy="4105275"/>
            <a:chOff x="1247" y="799"/>
            <a:chExt cx="3946" cy="3360"/>
          </a:xfrm>
        </p:grpSpPr>
        <p:pic>
          <p:nvPicPr>
            <p:cNvPr id="18443" name="Picture 9" descr="U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799"/>
              <a:ext cx="3946" cy="3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431" y="3203"/>
              <a:ext cx="769" cy="3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fontAlgn="base" hangingPunct="1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ru-RU" sz="1200" b="1" baseline="30000" smtClean="0">
                  <a:solidFill>
                    <a:srgbClr val="000000"/>
                  </a:solidFill>
                  <a:latin typeface="Arial" panose="020B0604020202020204" pitchFamily="34" charset="0"/>
                </a:rPr>
                <a:t>137</a:t>
              </a:r>
              <a:r>
                <a:rPr lang="en-US" altLang="ru-RU" sz="1200" b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Cs</a:t>
              </a:r>
              <a:r>
                <a:rPr lang="ru-RU" altLang="ru-RU" sz="1200" b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, </a:t>
              </a:r>
              <a:r>
                <a:rPr lang="en-US" altLang="ru-RU" sz="1200" b="1" smtClean="0">
                  <a:solidFill>
                    <a:srgbClr val="000000"/>
                  </a:solidFill>
                  <a:latin typeface="Arial" panose="020B0604020202020204" pitchFamily="34" charset="0"/>
                </a:rPr>
                <a:t>kBq/m</a:t>
              </a:r>
              <a:r>
                <a:rPr lang="en-US" altLang="ru-RU" sz="1200" b="1" baseline="30000" smtClean="0">
                  <a:solidFill>
                    <a:srgbClr val="000000"/>
                  </a:solidFill>
                  <a:latin typeface="Arial" panose="020B0604020202020204" pitchFamily="34" charset="0"/>
                </a:rPr>
                <a:t>2</a:t>
              </a:r>
              <a:endParaRPr lang="ru-RU" altLang="ru-RU" sz="1200" b="1" baseline="30000" smtClean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8438" name="Rectangle 11"/>
          <p:cNvSpPr>
            <a:spLocks noChangeArrowheads="1"/>
          </p:cNvSpPr>
          <p:nvPr/>
        </p:nvSpPr>
        <p:spPr bwMode="auto">
          <a:xfrm>
            <a:off x="5172075" y="44450"/>
            <a:ext cx="35274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i-FI" altLang="ru-RU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Fukushima 1</a:t>
            </a:r>
            <a:r>
              <a:rPr lang="fi-FI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fi-FI" altLang="ru-RU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altLang="ru-RU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Japan, 11 March 2011</a:t>
            </a:r>
            <a:endParaRPr lang="ru-RU" altLang="ru-RU" sz="1600" b="1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9" name="Text Box 12"/>
          <p:cNvSpPr txBox="1">
            <a:spLocks noChangeArrowheads="1"/>
          </p:cNvSpPr>
          <p:nvPr/>
        </p:nvSpPr>
        <p:spPr bwMode="auto">
          <a:xfrm>
            <a:off x="7451725" y="6491288"/>
            <a:ext cx="1511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ru-RU" sz="1800" smtClean="0">
                <a:solidFill>
                  <a:srgbClr val="000000"/>
                </a:solidFill>
                <a:latin typeface="Arial" panose="020B0604020202020204" pitchFamily="34" charset="0"/>
              </a:rPr>
              <a:t>IRSN, 2011</a:t>
            </a:r>
            <a:endParaRPr lang="ru-RU" altLang="ru-RU" sz="180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51917" name="Oval 13"/>
          <p:cNvSpPr>
            <a:spLocks noChangeArrowheads="1"/>
          </p:cNvSpPr>
          <p:nvPr/>
        </p:nvSpPr>
        <p:spPr bwMode="auto">
          <a:xfrm>
            <a:off x="1835150" y="2349500"/>
            <a:ext cx="2303463" cy="2376488"/>
          </a:xfrm>
          <a:prstGeom prst="ellips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uk-UA" altLang="ru-RU" sz="2800" b="1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1918" name="Oval 14"/>
          <p:cNvSpPr>
            <a:spLocks noChangeArrowheads="1"/>
          </p:cNvSpPr>
          <p:nvPr/>
        </p:nvSpPr>
        <p:spPr bwMode="auto">
          <a:xfrm>
            <a:off x="2268538" y="2781300"/>
            <a:ext cx="1439862" cy="1439863"/>
          </a:xfrm>
          <a:prstGeom prst="ellipse">
            <a:avLst/>
          </a:prstGeom>
          <a:noFill/>
          <a:ln w="1587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uk-UA" altLang="ru-RU" sz="2800" b="1" smtClean="0">
              <a:solidFill>
                <a:srgbClr val="00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2893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5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25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17" grpId="0" animBg="1"/>
      <p:bldP spid="2519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Line 3"/>
          <p:cNvSpPr>
            <a:spLocks noChangeShapeType="1"/>
          </p:cNvSpPr>
          <p:nvPr/>
        </p:nvSpPr>
        <p:spPr bwMode="auto">
          <a:xfrm>
            <a:off x="0" y="6381750"/>
            <a:ext cx="9144000" cy="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79388" y="260350"/>
            <a:ext cx="87852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altLang="ru-RU" sz="2400" b="1" dirty="0" smtClean="0">
                <a:solidFill>
                  <a:srgbClr val="FFFFFF"/>
                </a:solidFill>
              </a:rPr>
              <a:t>Doses to the firefighters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 (</a:t>
            </a:r>
            <a:r>
              <a:rPr lang="en-US" altLang="ru-RU" sz="2400" b="1" dirty="0" smtClean="0">
                <a:solidFill>
                  <a:srgbClr val="FFFFFF"/>
                </a:solidFill>
              </a:rPr>
              <a:t>conservative estimate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)</a:t>
            </a:r>
            <a:r>
              <a:rPr lang="ru-RU" altLang="ru-RU" sz="2400" dirty="0" smtClean="0">
                <a:solidFill>
                  <a:srgbClr val="FFFFFF"/>
                </a:solidFill>
              </a:rPr>
              <a:t> </a:t>
            </a:r>
            <a:r>
              <a:rPr lang="en-US" altLang="ru-RU" sz="2400" b="1" dirty="0" smtClean="0">
                <a:solidFill>
                  <a:srgbClr val="FFFFFF"/>
                </a:solidFill>
              </a:rPr>
              <a:t>from </a:t>
            </a:r>
            <a:r>
              <a:rPr lang="ru-RU" altLang="ru-RU" sz="2400" b="1" dirty="0" smtClean="0">
                <a:solidFill>
                  <a:srgbClr val="FFFFFF"/>
                </a:solidFill>
              </a:rPr>
              <a:t>1-</a:t>
            </a:r>
            <a:r>
              <a:rPr lang="en-US" altLang="ru-RU" sz="2400" b="1" dirty="0" err="1" smtClean="0">
                <a:solidFill>
                  <a:srgbClr val="FFFFFF"/>
                </a:solidFill>
              </a:rPr>
              <a:t>hr</a:t>
            </a:r>
            <a:r>
              <a:rPr lang="en-US" altLang="ru-RU" sz="2400" b="1" dirty="0" smtClean="0">
                <a:solidFill>
                  <a:srgbClr val="FFFFFF"/>
                </a:solidFill>
              </a:rPr>
              <a:t> exposure in the fire area</a:t>
            </a:r>
            <a:endParaRPr lang="ru-RU" altLang="ru-RU" sz="2400" dirty="0" smtClean="0">
              <a:solidFill>
                <a:srgbClr val="FFFFFF"/>
              </a:solidFill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-173038" y="6624638"/>
            <a:ext cx="184151" cy="534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smtClean="0">
                <a:solidFill>
                  <a:srgbClr val="000000"/>
                </a:solidFill>
              </a:rPr>
              <a:t/>
            </a:r>
            <a:br>
              <a:rPr lang="ru-RU" altLang="ru-RU" sz="1100" smtClean="0">
                <a:solidFill>
                  <a:srgbClr val="000000"/>
                </a:solidFill>
              </a:rPr>
            </a:b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771525" y="5594350"/>
            <a:ext cx="1841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100" smtClean="0">
                <a:solidFill>
                  <a:srgbClr val="000000"/>
                </a:solidFill>
              </a:rPr>
              <a:t/>
            </a:r>
            <a:br>
              <a:rPr lang="ru-RU" altLang="ru-RU" sz="1100" smtClean="0">
                <a:solidFill>
                  <a:srgbClr val="000000"/>
                </a:solidFill>
              </a:rPr>
            </a:b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0489" name="Line 9"/>
          <p:cNvSpPr>
            <a:spLocks noChangeShapeType="1"/>
          </p:cNvSpPr>
          <p:nvPr/>
        </p:nvSpPr>
        <p:spPr bwMode="auto">
          <a:xfrm>
            <a:off x="4273550" y="2087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>
            <a:off x="5332413" y="208756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graphicFrame>
        <p:nvGraphicFramePr>
          <p:cNvPr id="21488" name="Group 1008"/>
          <p:cNvGraphicFramePr>
            <a:graphicFrameLocks noGrp="1"/>
          </p:cNvGraphicFramePr>
          <p:nvPr/>
        </p:nvGraphicFramePr>
        <p:xfrm>
          <a:off x="323850" y="1052513"/>
          <a:ext cx="8496300" cy="4349760"/>
        </p:xfrm>
        <a:graphic>
          <a:graphicData uri="http://schemas.openxmlformats.org/drawingml/2006/table">
            <a:tbl>
              <a:tblPr/>
              <a:tblGrid>
                <a:gridCol w="863600"/>
                <a:gridCol w="936625"/>
                <a:gridCol w="1008063"/>
                <a:gridCol w="863600"/>
                <a:gridCol w="1609725"/>
                <a:gridCol w="1054100"/>
                <a:gridCol w="1081087"/>
                <a:gridCol w="1079500"/>
              </a:tblGrid>
              <a:tr h="27463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Maximum airborne concentration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Bq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-3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 the site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Dose type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Dose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sym typeface="Symbol" panose="05050102010706020507" pitchFamily="18" charset="2"/>
                        </a:rPr>
                        <a:t></a:t>
                      </a: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Sv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 the site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#1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#2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#3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#1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#2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#3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137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Cs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0.27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External from the cloud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6.9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1.4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3.7·10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Inhalation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1.2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3.2·10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Sr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0.5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0.33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External from the cloud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1.7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1.1·10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-5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Inhalation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0.24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4.1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2.6·10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238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Pu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3.4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2.5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4.6·10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Inhalation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7.1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0.53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239+240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Pu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6.7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5.1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</a:t>
                      </a: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-4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1.1·10</a:t>
                      </a:r>
                      <a:r>
                        <a:rPr kumimoji="0" lang="ru-RU" altLang="ru-RU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-3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Inhalation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1.3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2.8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External irradiation from soil and vegetation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4.2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grid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Total dose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000" marR="18000" marT="46800" marB="46800" horzOverflow="overflow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1144" name="Picture 664" descr="Logoe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4263" y="6316663"/>
            <a:ext cx="439737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45" name="Picture 665" descr="LOGOU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313488"/>
            <a:ext cx="442913" cy="544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489" name="Text Box 1009"/>
          <p:cNvSpPr txBox="1">
            <a:spLocks noChangeArrowheads="1"/>
          </p:cNvSpPr>
          <p:nvPr/>
        </p:nvSpPr>
        <p:spPr bwMode="auto">
          <a:xfrm>
            <a:off x="0" y="6415088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rIns="18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000" b="1" smtClean="0">
                <a:solidFill>
                  <a:srgbClr val="FFFFFF"/>
                </a:solidFill>
              </a:rPr>
              <a:t>Reduce Risk of Disaster from Catastrophic Wildfires in the Chernobyl Irradiated Forests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000" b="1" smtClean="0">
                <a:solidFill>
                  <a:srgbClr val="FFFFFF"/>
                </a:solidFill>
              </a:rPr>
              <a:t> Kyiv 26-27July 2007</a:t>
            </a:r>
            <a:endParaRPr lang="ru-RU" altLang="ru-RU" sz="1000" b="1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37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470647" y="760599"/>
            <a:ext cx="8229600" cy="654050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Fighting in the Chernobyl Exclusion Zone </a:t>
            </a:r>
            <a:endParaRPr lang="uk-UA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23" name="Picture 2" descr="G:\My_Doc_Toshiba\Fire_glob_mon_centre\2011_GFMC\Wildfires2011_South_Africa\Pictures_presntation\DSC0109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710" y="1514756"/>
            <a:ext cx="2903537" cy="2347912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B547123-3E00-403D-B92B-A7224FD42FC3}" type="slidenum">
              <a:rPr lang="uk-UA" altLang="ru-RU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uk-UA" altLang="ru-RU" sz="1400" smtClean="0"/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4722" y="4105274"/>
            <a:ext cx="3565525" cy="2371725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377" name="Picture 1" descr="G:\My_Doc_Toshiba\My Pictures\+021006_Chernobyl\Chornobyl_fire_2011_pictures\07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625" y="4105275"/>
            <a:ext cx="3571875" cy="2371725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4" descr="G:\My_Doc_Toshiba\My Pictures\2010_PicturesSZ\10_2010_Chornobyl_samosely_trip_Patrick\PA274761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625" y="1520359"/>
            <a:ext cx="1406525" cy="2312987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" descr="G:\My_Doc_Toshiba\My Pictures\+021006_Chernobyl\Chornobyl_fire_2011_pictures\1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4053" y="1535952"/>
            <a:ext cx="2428875" cy="2355850"/>
          </a:xfrm>
          <a:prstGeom prst="rect">
            <a:avLst/>
          </a:prstGeom>
          <a:noFill/>
          <a:ln w="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4422" y="104694"/>
            <a:ext cx="5182049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3629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80975" y="1976065"/>
            <a:ext cx="8963025" cy="796925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2. Networking to bring  /  exchange knowledge / funding / technology to the region </a:t>
            </a:r>
            <a:b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b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capacity building 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38" y="20259"/>
            <a:ext cx="5182049" cy="7193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720" y="6544176"/>
            <a:ext cx="7230483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0844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8" descr="GFMC-ISDR-GWFN-02-April-2005-mediu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2881" y="1764909"/>
            <a:ext cx="6532118" cy="4899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571500" y="972810"/>
            <a:ext cx="8001000" cy="64633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ru-RU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networking in South-East and Eastern Europe has been initiated in 2002-2007 under GFMC leadership, Freiburg, Germany</a:t>
            </a:r>
            <a:endParaRPr lang="en-US" altLang="ru-RU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6" name="Picture 1772" descr="D:\LAPTOP BACKUP\d\Backup\My Documents\GFMC\RFMC\Logo so kvalitet\logo RSEECWFN 1 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010" y="-29648"/>
            <a:ext cx="745815" cy="77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8450" y="46268"/>
            <a:ext cx="5182049" cy="71939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19141"/>
            <a:ext cx="2326341" cy="15467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76" y="3346401"/>
            <a:ext cx="2111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REEFMC</a:t>
            </a:r>
            <a:r>
              <a:rPr lang="en-US" dirty="0" smtClean="0"/>
              <a:t> inauguration as a regional network center of GFMC, Kiev, 3 March 2013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72" y="4823729"/>
            <a:ext cx="2308702" cy="153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662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228599" y="832102"/>
            <a:ext cx="8715375" cy="587375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Eastern European </a:t>
            </a:r>
            <a:r>
              <a:rPr lang="en-US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egion – Scope of REEFMC</a:t>
            </a:r>
            <a:endParaRPr lang="uk-UA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411288"/>
            <a:ext cx="4968875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82550" y="5732463"/>
            <a:ext cx="40322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mtClean="0">
                <a:solidFill>
                  <a:srgbClr val="000000"/>
                </a:solidFill>
              </a:rPr>
              <a:t>Source: Jaspar Albers, 2012</a:t>
            </a:r>
            <a:endParaRPr lang="ru-RU" altLang="ru-RU" smtClean="0">
              <a:solidFill>
                <a:srgbClr val="000000"/>
              </a:solidFill>
            </a:endParaRPr>
          </a:p>
        </p:txBody>
      </p:sp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2713" y="2420938"/>
            <a:ext cx="5221287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5" name="Прямоугольник 1"/>
          <p:cNvSpPr>
            <a:spLocks noChangeArrowheads="1"/>
          </p:cNvSpPr>
          <p:nvPr/>
        </p:nvSpPr>
        <p:spPr bwMode="auto">
          <a:xfrm>
            <a:off x="85725" y="6550025"/>
            <a:ext cx="8858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ru-RU" sz="1400" b="1" baseline="30000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th</a:t>
            </a:r>
            <a:r>
              <a:rPr lang="en-US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International Convention of Environmental Laureates</a:t>
            </a:r>
            <a:r>
              <a:rPr lang="uk-UA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Freiburg, 9-12 March 2017</a:t>
            </a:r>
            <a:r>
              <a:rPr lang="uk-UA" altLang="ru-RU" sz="1400" b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3825" y="0"/>
            <a:ext cx="5182049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77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913" y="1897823"/>
            <a:ext cx="4205287" cy="3154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42913" y="769938"/>
            <a:ext cx="8258175" cy="1143000"/>
          </a:xfrm>
        </p:spPr>
        <p:txBody>
          <a:bodyPr/>
          <a:lstStyle/>
          <a:p>
            <a:r>
              <a:rPr lang="en-US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Chernobyl Fire Conference and field trip</a:t>
            </a:r>
            <a:br>
              <a:rPr lang="en-US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Chernobyl City, July 2007</a:t>
            </a:r>
            <a:endParaRPr lang="uk-UA" altLang="ru-RU" sz="2400" b="1" dirty="0" smtClean="0"/>
          </a:p>
        </p:txBody>
      </p:sp>
      <p:sp>
        <p:nvSpPr>
          <p:cNvPr id="6148" name="Объект 2"/>
          <p:cNvSpPr>
            <a:spLocks noGrp="1"/>
          </p:cNvSpPr>
          <p:nvPr>
            <p:ph idx="1"/>
          </p:nvPr>
        </p:nvSpPr>
        <p:spPr>
          <a:xfrm>
            <a:off x="685800" y="3429000"/>
            <a:ext cx="5686425" cy="2667000"/>
          </a:xfrm>
        </p:spPr>
        <p:txBody>
          <a:bodyPr/>
          <a:lstStyle/>
          <a:p>
            <a:endParaRPr lang="uk-UA" altLang="ru-RU" dirty="0" smtClean="0"/>
          </a:p>
        </p:txBody>
      </p: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738" y="2157413"/>
            <a:ext cx="4160837" cy="31194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1960563"/>
            <a:ext cx="4608513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1883616"/>
            <a:ext cx="4595812" cy="4665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2638" y="0"/>
            <a:ext cx="545465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13" y="6588885"/>
            <a:ext cx="8858256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427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944563"/>
            <a:ext cx="8964613" cy="1358900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GFMC global network team doing prescribe burning in Freiburg and Upper Rhine Valley</a:t>
            </a:r>
            <a:r>
              <a:rPr lang="uk-UA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Germany</a:t>
            </a:r>
            <a:r>
              <a:rPr lang="uk-UA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January </a:t>
            </a:r>
            <a:r>
              <a:rPr lang="uk-UA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3850" y="2420938"/>
            <a:ext cx="5267325" cy="3951287"/>
          </a:xfrm>
          <a:noFill/>
          <a:ln>
            <a:solidFill>
              <a:schemeClr val="tx1"/>
            </a:solidFill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2013" y="4508500"/>
            <a:ext cx="2484437" cy="1863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 descr="D:\My_Doc_Toshiba23032012\My Pictures\2008_PicturesSZ\Freiburg_Fire_Symp_280108\Freiburg0108 05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425" y="2403475"/>
            <a:ext cx="2482850" cy="18621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550" y="161720"/>
            <a:ext cx="5182049" cy="7193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46" y="6426119"/>
            <a:ext cx="8858256" cy="37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200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925" y="-11113"/>
            <a:ext cx="9209088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484092" y="14869"/>
            <a:ext cx="8095131" cy="954107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 smtClean="0">
                <a:latin typeface="Arial" panose="020B0604020202020204" pitchFamily="34" charset="0"/>
              </a:rPr>
              <a:t>Prescribed burning in pine forests in Ukraine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800" b="1" dirty="0" err="1" smtClean="0">
                <a:latin typeface="Arial" panose="020B0604020202020204" pitchFamily="34" charset="0"/>
              </a:rPr>
              <a:t>Boyarka</a:t>
            </a:r>
            <a:r>
              <a:rPr lang="en-US" altLang="en-US" sz="2800" b="1" dirty="0" smtClean="0">
                <a:latin typeface="Arial" panose="020B0604020202020204" pitchFamily="34" charset="0"/>
              </a:rPr>
              <a:t> (2015)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318" y="3715078"/>
            <a:ext cx="2233911" cy="297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101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ННІ ЛіСПГ НУБіП України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47071"/>
            <a:ext cx="9144000" cy="936104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Increasing technical capacity, skills and individual safety of fire fighters in the Chernobyl Exclusion Zone 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68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4175" y="2708275"/>
            <a:ext cx="2409825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200525"/>
            <a:ext cx="2066925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213" y="4648200"/>
            <a:ext cx="17145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4572000"/>
            <a:ext cx="12573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9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0" y="4695825"/>
            <a:ext cx="2724150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91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588" y="4981575"/>
            <a:ext cx="20955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169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271602"/>
              </p:ext>
            </p:extLst>
          </p:nvPr>
        </p:nvGraphicFramePr>
        <p:xfrm>
          <a:off x="0" y="1854588"/>
          <a:ext cx="5364163" cy="243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Фотография Photo Editor" r:id="rId9" imgW="4133333" imgH="1876190" progId="MSPhotoEd.3">
                  <p:embed/>
                </p:oleObj>
              </mc:Choice>
              <mc:Fallback>
                <p:oleObj name="Фотография Photo Editor" r:id="rId9" imgW="4133333" imgH="1876190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54588"/>
                        <a:ext cx="5364163" cy="243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2133600"/>
            <a:ext cx="251460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0828" y="115488"/>
            <a:ext cx="2528972" cy="73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482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0" y="944563"/>
            <a:ext cx="8964613" cy="1358900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Improving personal safety of fire fighters via individual protection means, better coordination, early detection safe strategy and tactics of fire suppression</a:t>
            </a:r>
            <a:endParaRPr lang="uk-UA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9550" y="161720"/>
            <a:ext cx="5182049" cy="7193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46" y="6426119"/>
            <a:ext cx="8858256" cy="3779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0188" y="2695374"/>
            <a:ext cx="1820006" cy="24248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460" y="2557756"/>
            <a:ext cx="3605114" cy="2700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1329" y="5459506"/>
            <a:ext cx="7960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Use of active filters M7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Firehawk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in Libby area contaminated by asbestos, Montana, USA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1378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05" y="1198217"/>
            <a:ext cx="6033901" cy="3904353"/>
          </a:xfrm>
          <a:prstGeom prst="rect">
            <a:avLst/>
          </a:prstGeom>
          <a:noFill/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668028" y="3178594"/>
            <a:ext cx="10795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Tower 2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763713" y="2636838"/>
            <a:ext cx="1079500" cy="40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Tower 1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904628" y="1141394"/>
            <a:ext cx="1404938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Emergency Coordination Center</a:t>
            </a:r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title"/>
          </p:nvPr>
        </p:nvSpPr>
        <p:spPr>
          <a:xfrm>
            <a:off x="111405" y="642918"/>
            <a:ext cx="8586508" cy="428645"/>
          </a:xfrm>
          <a:noFill/>
          <a:ln/>
        </p:spPr>
        <p:txBody>
          <a:bodyPr anchor="ctr" anchorCtr="0">
            <a:normAutofit fontScale="90000"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Automatic Wildfire Detection System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(350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000 US$)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742237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3268" y="1410489"/>
            <a:ext cx="2159561" cy="53049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342" y="5124328"/>
            <a:ext cx="2143121" cy="1655680"/>
          </a:xfrm>
          <a:prstGeom prst="rect">
            <a:avLst/>
          </a:prstGeom>
        </p:spPr>
      </p:pic>
      <p:pic>
        <p:nvPicPr>
          <p:cNvPr id="10" name="Picture 6" descr="фото камера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7918" y="5054910"/>
            <a:ext cx="1198499" cy="161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1755" y="5102570"/>
            <a:ext cx="2882429" cy="172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222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80975" y="988856"/>
            <a:ext cx="8963025" cy="796925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Step 3. Awareness rising to implement actions needed 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38" y="20259"/>
            <a:ext cx="5182049" cy="7193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720" y="6480015"/>
            <a:ext cx="7230483" cy="3779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03412" y="2034988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Decisions of authorities of Ukraine: President, Government, Parliament 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of global and regional International Organizations (UNISDR, UNECE, UNEP, GEF, CoE, OSCE and GFMC)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 of governments: USA, EU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8547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80975" y="739649"/>
            <a:ext cx="8963025" cy="597897"/>
          </a:xfrm>
        </p:spPr>
        <p:txBody>
          <a:bodyPr/>
          <a:lstStyle/>
          <a:p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 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6938" y="20259"/>
            <a:ext cx="5182049" cy="71939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2720" y="6480015"/>
            <a:ext cx="7230483" cy="3779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9624" y="1350993"/>
            <a:ext cx="8458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At the moment four donors  (GEF, US Forest Service,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OSCE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 ready to provide around 500 000 US$ for the implementation of integrated fire management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Fire policy, strategy under development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Early warning system based on remote sensing data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“No human” automatic 24/7 fire detection system developed and ready for implementation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support system for prevention and safe fire suppression developed  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3453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65293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Thanks for Your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ttention! </a:t>
            </a:r>
            <a:endParaRPr lang="uk-UA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754" y="46072"/>
            <a:ext cx="7733619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8896" y="1416190"/>
            <a:ext cx="3907904" cy="2697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5836" y="1484784"/>
            <a:ext cx="548639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More information: 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Regional European Fire Monitoring Center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www.nubip.edu.ua/en/reefmc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uk-UA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Global Fire Monitoring Center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http://www.fire.uni-freiburg.de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/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www.fire.uni-freiburg.de/GlobalNetworks/SEEurope/SEEurope_1_radio.html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28593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4.1|15.3|12.2|12.2"/>
</p:tagLst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</TotalTime>
  <Words>883</Words>
  <Application>Microsoft Office PowerPoint</Application>
  <PresentationFormat>Экран (4:3)</PresentationFormat>
  <Paragraphs>175</Paragraphs>
  <Slides>23</Slides>
  <Notes>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9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41" baseType="lpstr">
      <vt:lpstr>宋体</vt:lpstr>
      <vt:lpstr>宋体</vt:lpstr>
      <vt:lpstr>Arial</vt:lpstr>
      <vt:lpstr>Calibri</vt:lpstr>
      <vt:lpstr>Comic Sans MS</vt:lpstr>
      <vt:lpstr>Symbol</vt:lpstr>
      <vt:lpstr>Times New Roman</vt:lpstr>
      <vt:lpstr>Wingdings 2</vt:lpstr>
      <vt:lpstr>Standarddesign</vt:lpstr>
      <vt:lpstr>1_Standarddesign</vt:lpstr>
      <vt:lpstr>Тема Office</vt:lpstr>
      <vt:lpstr>Office Theme</vt:lpstr>
      <vt:lpstr>2_Standarddesign</vt:lpstr>
      <vt:lpstr>3_Standarddesign</vt:lpstr>
      <vt:lpstr>4_Standarddesign</vt:lpstr>
      <vt:lpstr>5_Standarddesign</vt:lpstr>
      <vt:lpstr>Оформление по умолчанию</vt:lpstr>
      <vt:lpstr>Фотография Photo Editor</vt:lpstr>
      <vt:lpstr> EFFORTS ON LONG-TERM REDUCTION OF CATASTROPHIC WILDFIRES RISKS IN THE CHERNOBYL EXCLUSION ZONE:  AN EXAMPLE OF INTEGRATION OF SCIENCE, NETWORKING AND AWARENESS RISING TOWARDS ADDRESSING A CREEPING AND LARGELY UNOBSERVED HUMANITARIAN AND ENVIRONMENTAL DISASTER (2005-2017) </vt:lpstr>
      <vt:lpstr>Integration of science, networking and awareness can help to radically improve environment in regions of ecological crisis    </vt:lpstr>
      <vt:lpstr> The Chernobyl Exclusion Zone</vt:lpstr>
      <vt:lpstr>Problem statement:  Large forest fires in terrains contaminated by Cs-137 / Sr-90 (total area more than 500 000 ha) result in secondary contamination of environment and threaten human health and security </vt:lpstr>
      <vt:lpstr>Needs: - Research to understand scale, dynamic and    consequences of radioactive fires - Technical solutions to prevent and suppress fires - Legislation, regulations and policies - Capacity building - Training to enhance local fire management    knowledge and skills   Barriers:  - Lack of funding - Limited attention by government and international    organizations </vt:lpstr>
      <vt:lpstr>Step 1. Research, publications, conferences  (2005-2016)</vt:lpstr>
      <vt:lpstr>Disaster of the Chernobyl Nuclear Power Plant (1986), Exclusion Zone and fires  </vt:lpstr>
      <vt:lpstr>Contamination of the Chernobyl exclusion zone</vt:lpstr>
      <vt:lpstr>Chernobyl Exclusion Zone Ukraine, 26 April 1986</vt:lpstr>
      <vt:lpstr>Презентация PowerPoint</vt:lpstr>
      <vt:lpstr>Fire Fighting in the Chernobyl Exclusion Zone </vt:lpstr>
      <vt:lpstr>Step 2. Networking to bring  /  exchange knowledge / funding / technology to the region  and  capacity building </vt:lpstr>
      <vt:lpstr>Презентация PowerPoint</vt:lpstr>
      <vt:lpstr>Eastern European Region – Scope of REEFMC</vt:lpstr>
      <vt:lpstr>Chernobyl Fire Conference and field trip Chernobyl City, July 2007</vt:lpstr>
      <vt:lpstr>GFMC global network team doing prescribe burning in Freiburg and Upper Rhine Valley, Germany, January 2008</vt:lpstr>
      <vt:lpstr>Презентация PowerPoint</vt:lpstr>
      <vt:lpstr>Increasing technical capacity, skills and individual safety of fire fighters in the Chernobyl Exclusion Zone </vt:lpstr>
      <vt:lpstr>Improving personal safety of fire fighters via individual protection means, better coordination, early detection safe strategy and tactics of fire suppression</vt:lpstr>
      <vt:lpstr>Automatic Wildfire Detection System (350 000 US$)</vt:lpstr>
      <vt:lpstr>Step 3. Awareness rising to implement actions needed </vt:lpstr>
      <vt:lpstr>Conclusions </vt:lpstr>
      <vt:lpstr>Thanks for Your Attention!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Sergiy Zibtsev</dc:creator>
  <cp:lastModifiedBy>Sergiy Zibtsev</cp:lastModifiedBy>
  <cp:revision>128</cp:revision>
  <dcterms:created xsi:type="dcterms:W3CDTF">2017-03-07T07:09:47Z</dcterms:created>
  <dcterms:modified xsi:type="dcterms:W3CDTF">2017-03-10T11:15:44Z</dcterms:modified>
</cp:coreProperties>
</file>